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23"/>
  </p:notesMasterIdLst>
  <p:handoutMasterIdLst>
    <p:handoutMasterId r:id="rId24"/>
  </p:handoutMasterIdLst>
  <p:sldIdLst>
    <p:sldId id="256" r:id="rId3"/>
    <p:sldId id="257" r:id="rId4"/>
    <p:sldId id="259" r:id="rId5"/>
    <p:sldId id="262" r:id="rId6"/>
    <p:sldId id="263" r:id="rId7"/>
    <p:sldId id="265" r:id="rId8"/>
    <p:sldId id="277" r:id="rId9"/>
    <p:sldId id="266" r:id="rId10"/>
    <p:sldId id="280" r:id="rId11"/>
    <p:sldId id="268" r:id="rId12"/>
    <p:sldId id="269" r:id="rId13"/>
    <p:sldId id="274" r:id="rId14"/>
    <p:sldId id="275" r:id="rId15"/>
    <p:sldId id="260" r:id="rId16"/>
    <p:sldId id="273" r:id="rId17"/>
    <p:sldId id="276" r:id="rId18"/>
    <p:sldId id="258" r:id="rId19"/>
    <p:sldId id="278" r:id="rId20"/>
    <p:sldId id="279" r:id="rId21"/>
    <p:sldId id="261" r:id="rId22"/>
  </p:sldIdLst>
  <p:sldSz cx="9144000" cy="6858000" type="screen4x3"/>
  <p:notesSz cx="6864350"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E888"/>
    <a:srgbClr val="CCCCFF"/>
    <a:srgbClr val="CCCC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7788" y="0"/>
            <a:ext cx="2974975" cy="500063"/>
          </a:xfrm>
          <a:prstGeom prst="rect">
            <a:avLst/>
          </a:prstGeom>
        </p:spPr>
        <p:txBody>
          <a:bodyPr vert="horz" lIns="91440" tIns="45720" rIns="91440" bIns="45720" rtlCol="0"/>
          <a:lstStyle>
            <a:lvl1pPr algn="r">
              <a:defRPr sz="1200"/>
            </a:lvl1pPr>
          </a:lstStyle>
          <a:p>
            <a:fld id="{306CE274-7C65-45C4-AC12-7FBF9D99B7D7}" type="datetimeFigureOut">
              <a:rPr lang="en-GB" smtClean="0"/>
              <a:t>07/06/2013</a:t>
            </a:fld>
            <a:endParaRPr lang="en-GB"/>
          </a:p>
        </p:txBody>
      </p:sp>
      <p:sp>
        <p:nvSpPr>
          <p:cNvPr id="4" name="Footer Placeholder 3"/>
          <p:cNvSpPr>
            <a:spLocks noGrp="1"/>
          </p:cNvSpPr>
          <p:nvPr>
            <p:ph type="ftr" sz="quarter" idx="2"/>
          </p:nvPr>
        </p:nvSpPr>
        <p:spPr>
          <a:xfrm>
            <a:off x="0" y="9494838"/>
            <a:ext cx="2974975" cy="50006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7788" y="9494838"/>
            <a:ext cx="2974975" cy="500062"/>
          </a:xfrm>
          <a:prstGeom prst="rect">
            <a:avLst/>
          </a:prstGeom>
        </p:spPr>
        <p:txBody>
          <a:bodyPr vert="horz" lIns="91440" tIns="45720" rIns="91440" bIns="45720" rtlCol="0" anchor="b"/>
          <a:lstStyle>
            <a:lvl1pPr algn="r">
              <a:defRPr sz="1200"/>
            </a:lvl1pPr>
          </a:lstStyle>
          <a:p>
            <a:fld id="{F6272496-0320-4473-BCC1-9A057DD3D96C}" type="slidenum">
              <a:rPr lang="en-GB" smtClean="0"/>
              <a:t>‹#›</a:t>
            </a:fld>
            <a:endParaRPr lang="en-GB"/>
          </a:p>
        </p:txBody>
      </p:sp>
    </p:spTree>
    <p:extLst>
      <p:ext uri="{BB962C8B-B14F-4D97-AF65-F5344CB8AC3E}">
        <p14:creationId xmlns:p14="http://schemas.microsoft.com/office/powerpoint/2010/main" val="3501906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7788" y="0"/>
            <a:ext cx="2974975" cy="500063"/>
          </a:xfrm>
          <a:prstGeom prst="rect">
            <a:avLst/>
          </a:prstGeom>
        </p:spPr>
        <p:txBody>
          <a:bodyPr vert="horz" lIns="91440" tIns="45720" rIns="91440" bIns="45720" rtlCol="0"/>
          <a:lstStyle>
            <a:lvl1pPr algn="r">
              <a:defRPr sz="1200"/>
            </a:lvl1pPr>
          </a:lstStyle>
          <a:p>
            <a:fld id="{80116AC1-923E-4CBF-BE1C-088C44C7A1EE}" type="datetimeFigureOut">
              <a:rPr lang="en-GB" smtClean="0"/>
              <a:t>07/06/2013</a:t>
            </a:fld>
            <a:endParaRPr lang="en-GB"/>
          </a:p>
        </p:txBody>
      </p:sp>
      <p:sp>
        <p:nvSpPr>
          <p:cNvPr id="4" name="Slide Image Placehold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48213"/>
            <a:ext cx="5492750" cy="44989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94838"/>
            <a:ext cx="2974975" cy="5000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7788" y="9494838"/>
            <a:ext cx="2974975" cy="500062"/>
          </a:xfrm>
          <a:prstGeom prst="rect">
            <a:avLst/>
          </a:prstGeom>
        </p:spPr>
        <p:txBody>
          <a:bodyPr vert="horz" lIns="91440" tIns="45720" rIns="91440" bIns="45720" rtlCol="0" anchor="b"/>
          <a:lstStyle>
            <a:lvl1pPr algn="r">
              <a:defRPr sz="1200"/>
            </a:lvl1pPr>
          </a:lstStyle>
          <a:p>
            <a:fld id="{5044DBCB-E8FC-455D-A626-4E1FE681C66A}" type="slidenum">
              <a:rPr lang="en-GB" smtClean="0"/>
              <a:t>‹#›</a:t>
            </a:fld>
            <a:endParaRPr lang="en-GB"/>
          </a:p>
        </p:txBody>
      </p:sp>
    </p:spTree>
    <p:extLst>
      <p:ext uri="{BB962C8B-B14F-4D97-AF65-F5344CB8AC3E}">
        <p14:creationId xmlns:p14="http://schemas.microsoft.com/office/powerpoint/2010/main" val="181206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84EAF4-65E7-4DB7-B2C0-2205A586155C}" type="datetime1">
              <a:rPr lang="en-GB" smtClean="0"/>
              <a:t>07/06/2013</a:t>
            </a:fld>
            <a:endParaRPr lang="en-GB"/>
          </a:p>
        </p:txBody>
      </p:sp>
      <p:sp>
        <p:nvSpPr>
          <p:cNvPr id="5" name="Footer Placeholder 4"/>
          <p:cNvSpPr>
            <a:spLocks noGrp="1"/>
          </p:cNvSpPr>
          <p:nvPr>
            <p:ph type="ftr" sz="quarter" idx="11"/>
          </p:nvPr>
        </p:nvSpPr>
        <p:spPr/>
        <p:txBody>
          <a:bodyPr/>
          <a:lstStyle>
            <a:lvl1pPr>
              <a:defRPr sz="1600"/>
            </a:lvl1pPr>
          </a:lstStyle>
          <a:p>
            <a:r>
              <a:rPr lang="en-US" b="1" i="1" cap="all" dirty="0" smtClean="0">
                <a:solidFill>
                  <a:srgbClr val="7030A0"/>
                </a:solidFill>
                <a:effectLst>
                  <a:reflection blurRad="12700" stA="28000" endPos="45000" dist="1003" dir="5400000" sy="-100000" algn="bl"/>
                </a:effectLst>
              </a:rPr>
              <a:t>PFP</a:t>
            </a:r>
            <a:r>
              <a:rPr lang="en-US" b="1" i="1" cap="all" dirty="0" smtClean="0">
                <a:effectLst>
                  <a:reflection blurRad="12700" stA="28000" endPos="45000" dist="1003" dir="5400000" sy="-100000" algn="bl"/>
                </a:effectLst>
              </a:rPr>
              <a:t> </a:t>
            </a:r>
            <a:r>
              <a:rPr lang="en-US" dirty="0" smtClean="0"/>
              <a:t>| </a:t>
            </a:r>
            <a:r>
              <a:rPr lang="en-US" b="1" dirty="0" smtClean="0">
                <a:solidFill>
                  <a:srgbClr val="7030A0"/>
                </a:solidFill>
                <a:effectLst>
                  <a:outerShdw blurRad="41275" dist="12700" dir="12000000" algn="tl">
                    <a:srgbClr val="000000">
                      <a:alpha val="40000"/>
                    </a:srgbClr>
                  </a:outerShdw>
                </a:effectLst>
              </a:rPr>
              <a:t>Property Fund Partners Ltd</a:t>
            </a:r>
            <a:endParaRPr lang="en-GB" dirty="0" smtClean="0"/>
          </a:p>
        </p:txBody>
      </p:sp>
      <p:sp>
        <p:nvSpPr>
          <p:cNvPr id="6" name="Slide Number Placeholder 5"/>
          <p:cNvSpPr>
            <a:spLocks noGrp="1"/>
          </p:cNvSpPr>
          <p:nvPr>
            <p:ph type="sldNum" sz="quarter" idx="12"/>
          </p:nvPr>
        </p:nvSpPr>
        <p:spPr/>
        <p:txBody>
          <a:bodyPr/>
          <a:lstStyle/>
          <a:p>
            <a:fld id="{9912A173-2C81-409D-BB61-D9C5715166E0}"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00C5AC-78E5-44B3-A5F3-687E444C1394}" type="datetime1">
              <a:rPr lang="en-GB" smtClean="0"/>
              <a:t>07/06/2013</a:t>
            </a:fld>
            <a:endParaRPr lang="en-GB"/>
          </a:p>
        </p:txBody>
      </p:sp>
      <p:sp>
        <p:nvSpPr>
          <p:cNvPr id="5" name="Footer Placeholder 4"/>
          <p:cNvSpPr>
            <a:spLocks noGrp="1"/>
          </p:cNvSpPr>
          <p:nvPr>
            <p:ph type="ftr" sz="quarter" idx="11"/>
          </p:nvPr>
        </p:nvSpPr>
        <p:spPr/>
        <p:txBody>
          <a:bodyPr/>
          <a:lstStyle/>
          <a:p>
            <a:r>
              <a:rPr lang="en-GB" smtClean="0"/>
              <a:t>PFP | Property Fund Partners Ltd</a:t>
            </a:r>
            <a:endParaRPr lang="en-GB"/>
          </a:p>
        </p:txBody>
      </p:sp>
      <p:sp>
        <p:nvSpPr>
          <p:cNvPr id="6" name="Slide Number Placeholder 5"/>
          <p:cNvSpPr>
            <a:spLocks noGrp="1"/>
          </p:cNvSpPr>
          <p:nvPr>
            <p:ph type="sldNum" sz="quarter" idx="12"/>
          </p:nvPr>
        </p:nvSpPr>
        <p:spPr/>
        <p:txBody>
          <a:bodyPr/>
          <a:lstStyle/>
          <a:p>
            <a:fld id="{9912A173-2C81-409D-BB61-D9C5715166E0}"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107DA8F-B9AB-45E7-BBBF-6D951E46FD7E}" type="datetime1">
              <a:rPr lang="en-GB" smtClean="0"/>
              <a:t>07/06/2013</a:t>
            </a:fld>
            <a:endParaRPr lang="en-GB"/>
          </a:p>
        </p:txBody>
      </p:sp>
      <p:sp>
        <p:nvSpPr>
          <p:cNvPr id="5" name="Footer Placeholder 4"/>
          <p:cNvSpPr>
            <a:spLocks noGrp="1"/>
          </p:cNvSpPr>
          <p:nvPr>
            <p:ph type="ftr" sz="quarter" idx="11"/>
          </p:nvPr>
        </p:nvSpPr>
        <p:spPr/>
        <p:txBody>
          <a:bodyPr/>
          <a:lstStyle/>
          <a:p>
            <a:r>
              <a:rPr lang="en-GB" smtClean="0"/>
              <a:t>PFP | Property Fund Partners Ltd</a:t>
            </a:r>
            <a:endParaRPr lang="en-GB"/>
          </a:p>
        </p:txBody>
      </p:sp>
      <p:sp>
        <p:nvSpPr>
          <p:cNvPr id="6" name="Slide Number Placeholder 5"/>
          <p:cNvSpPr>
            <a:spLocks noGrp="1"/>
          </p:cNvSpPr>
          <p:nvPr>
            <p:ph type="sldNum" sz="quarter" idx="12"/>
          </p:nvPr>
        </p:nvSpPr>
        <p:spPr/>
        <p:txBody>
          <a:bodyPr/>
          <a:lstStyle/>
          <a:p>
            <a:fld id="{9912A173-2C81-409D-BB61-D9C5715166E0}"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A34A36-E698-4269-ADC4-08AD153F96A3}" type="datetime1">
              <a:rPr lang="en-GB" smtClean="0"/>
              <a:t>07/06/2013</a:t>
            </a:fld>
            <a:endParaRPr lang="en-GB"/>
          </a:p>
        </p:txBody>
      </p:sp>
      <p:sp>
        <p:nvSpPr>
          <p:cNvPr id="5" name="Footer Placeholder 4"/>
          <p:cNvSpPr>
            <a:spLocks noGrp="1"/>
          </p:cNvSpPr>
          <p:nvPr>
            <p:ph type="ftr" sz="quarter" idx="11"/>
          </p:nvPr>
        </p:nvSpPr>
        <p:spPr/>
        <p:txBody>
          <a:bodyPr/>
          <a:lstStyle/>
          <a:p>
            <a:r>
              <a:rPr lang="en-GB" smtClean="0"/>
              <a:t>PFP | Property Fund Partners Ltd</a:t>
            </a:r>
            <a:endParaRPr lang="en-GB"/>
          </a:p>
        </p:txBody>
      </p:sp>
      <p:sp>
        <p:nvSpPr>
          <p:cNvPr id="6" name="Slide Number Placeholder 5"/>
          <p:cNvSpPr>
            <a:spLocks noGrp="1"/>
          </p:cNvSpPr>
          <p:nvPr>
            <p:ph type="sldNum" sz="quarter" idx="12"/>
          </p:nvPr>
        </p:nvSpPr>
        <p:spPr/>
        <p:txBody>
          <a:bodyPr/>
          <a:lstStyle/>
          <a:p>
            <a:fld id="{C4AC4652-8F5F-4581-A310-4D2F66CFFB26}" type="slidenum">
              <a:rPr lang="en-GB" smtClean="0"/>
              <a:t>‹#›</a:t>
            </a:fld>
            <a:endParaRPr lang="en-GB"/>
          </a:p>
        </p:txBody>
      </p:sp>
    </p:spTree>
    <p:extLst>
      <p:ext uri="{BB962C8B-B14F-4D97-AF65-F5344CB8AC3E}">
        <p14:creationId xmlns:p14="http://schemas.microsoft.com/office/powerpoint/2010/main" val="509070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8FC4AC-7F41-48E5-A13D-EE01CD4FC5C5}" type="datetime1">
              <a:rPr lang="en-GB" smtClean="0"/>
              <a:t>07/06/2013</a:t>
            </a:fld>
            <a:endParaRPr lang="en-GB"/>
          </a:p>
        </p:txBody>
      </p:sp>
      <p:sp>
        <p:nvSpPr>
          <p:cNvPr id="5" name="Footer Placeholder 4"/>
          <p:cNvSpPr>
            <a:spLocks noGrp="1"/>
          </p:cNvSpPr>
          <p:nvPr>
            <p:ph type="ftr" sz="quarter" idx="11"/>
          </p:nvPr>
        </p:nvSpPr>
        <p:spPr/>
        <p:txBody>
          <a:bodyPr/>
          <a:lstStyle/>
          <a:p>
            <a:r>
              <a:rPr lang="en-GB" smtClean="0"/>
              <a:t>PFP | Property Fund Partners Ltd</a:t>
            </a:r>
            <a:endParaRPr lang="en-GB"/>
          </a:p>
        </p:txBody>
      </p:sp>
      <p:sp>
        <p:nvSpPr>
          <p:cNvPr id="6" name="Slide Number Placeholder 5"/>
          <p:cNvSpPr>
            <a:spLocks noGrp="1"/>
          </p:cNvSpPr>
          <p:nvPr>
            <p:ph type="sldNum" sz="quarter" idx="12"/>
          </p:nvPr>
        </p:nvSpPr>
        <p:spPr/>
        <p:txBody>
          <a:bodyPr/>
          <a:lstStyle/>
          <a:p>
            <a:fld id="{C4AC4652-8F5F-4581-A310-4D2F66CFFB26}" type="slidenum">
              <a:rPr lang="en-GB" smtClean="0"/>
              <a:t>‹#›</a:t>
            </a:fld>
            <a:endParaRPr lang="en-GB"/>
          </a:p>
        </p:txBody>
      </p:sp>
    </p:spTree>
    <p:extLst>
      <p:ext uri="{BB962C8B-B14F-4D97-AF65-F5344CB8AC3E}">
        <p14:creationId xmlns:p14="http://schemas.microsoft.com/office/powerpoint/2010/main" val="3611243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C24BD3-B3E5-40F7-8949-B019DC87845A}" type="datetime1">
              <a:rPr lang="en-GB" smtClean="0"/>
              <a:t>07/06/2013</a:t>
            </a:fld>
            <a:endParaRPr lang="en-GB"/>
          </a:p>
        </p:txBody>
      </p:sp>
      <p:sp>
        <p:nvSpPr>
          <p:cNvPr id="5" name="Footer Placeholder 4"/>
          <p:cNvSpPr>
            <a:spLocks noGrp="1"/>
          </p:cNvSpPr>
          <p:nvPr>
            <p:ph type="ftr" sz="quarter" idx="11"/>
          </p:nvPr>
        </p:nvSpPr>
        <p:spPr/>
        <p:txBody>
          <a:bodyPr/>
          <a:lstStyle/>
          <a:p>
            <a:r>
              <a:rPr lang="en-GB" smtClean="0"/>
              <a:t>PFP | Property Fund Partners Ltd</a:t>
            </a:r>
            <a:endParaRPr lang="en-GB"/>
          </a:p>
        </p:txBody>
      </p:sp>
      <p:sp>
        <p:nvSpPr>
          <p:cNvPr id="6" name="Slide Number Placeholder 5"/>
          <p:cNvSpPr>
            <a:spLocks noGrp="1"/>
          </p:cNvSpPr>
          <p:nvPr>
            <p:ph type="sldNum" sz="quarter" idx="12"/>
          </p:nvPr>
        </p:nvSpPr>
        <p:spPr/>
        <p:txBody>
          <a:bodyPr/>
          <a:lstStyle/>
          <a:p>
            <a:fld id="{C4AC4652-8F5F-4581-A310-4D2F66CFFB26}" type="slidenum">
              <a:rPr lang="en-GB" smtClean="0"/>
              <a:t>‹#›</a:t>
            </a:fld>
            <a:endParaRPr lang="en-GB"/>
          </a:p>
        </p:txBody>
      </p:sp>
    </p:spTree>
    <p:extLst>
      <p:ext uri="{BB962C8B-B14F-4D97-AF65-F5344CB8AC3E}">
        <p14:creationId xmlns:p14="http://schemas.microsoft.com/office/powerpoint/2010/main" val="1243936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A06FE0-9E5C-4FD5-A28F-7A1C11EDA83F}" type="datetime1">
              <a:rPr lang="en-GB" smtClean="0"/>
              <a:t>07/06/2013</a:t>
            </a:fld>
            <a:endParaRPr lang="en-GB"/>
          </a:p>
        </p:txBody>
      </p:sp>
      <p:sp>
        <p:nvSpPr>
          <p:cNvPr id="6" name="Footer Placeholder 5"/>
          <p:cNvSpPr>
            <a:spLocks noGrp="1"/>
          </p:cNvSpPr>
          <p:nvPr>
            <p:ph type="ftr" sz="quarter" idx="11"/>
          </p:nvPr>
        </p:nvSpPr>
        <p:spPr/>
        <p:txBody>
          <a:bodyPr/>
          <a:lstStyle/>
          <a:p>
            <a:r>
              <a:rPr lang="en-GB" smtClean="0"/>
              <a:t>PFP | Property Fund Partners Ltd</a:t>
            </a:r>
            <a:endParaRPr lang="en-GB"/>
          </a:p>
        </p:txBody>
      </p:sp>
      <p:sp>
        <p:nvSpPr>
          <p:cNvPr id="7" name="Slide Number Placeholder 6"/>
          <p:cNvSpPr>
            <a:spLocks noGrp="1"/>
          </p:cNvSpPr>
          <p:nvPr>
            <p:ph type="sldNum" sz="quarter" idx="12"/>
          </p:nvPr>
        </p:nvSpPr>
        <p:spPr/>
        <p:txBody>
          <a:bodyPr/>
          <a:lstStyle/>
          <a:p>
            <a:fld id="{C4AC4652-8F5F-4581-A310-4D2F66CFFB26}" type="slidenum">
              <a:rPr lang="en-GB" smtClean="0"/>
              <a:t>‹#›</a:t>
            </a:fld>
            <a:endParaRPr lang="en-GB"/>
          </a:p>
        </p:txBody>
      </p:sp>
    </p:spTree>
    <p:extLst>
      <p:ext uri="{BB962C8B-B14F-4D97-AF65-F5344CB8AC3E}">
        <p14:creationId xmlns:p14="http://schemas.microsoft.com/office/powerpoint/2010/main" val="625273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6B70795-4BE4-49DF-8B6A-9E0D52F595E4}" type="datetime1">
              <a:rPr lang="en-GB" smtClean="0"/>
              <a:t>07/06/2013</a:t>
            </a:fld>
            <a:endParaRPr lang="en-GB"/>
          </a:p>
        </p:txBody>
      </p:sp>
      <p:sp>
        <p:nvSpPr>
          <p:cNvPr id="8" name="Footer Placeholder 7"/>
          <p:cNvSpPr>
            <a:spLocks noGrp="1"/>
          </p:cNvSpPr>
          <p:nvPr>
            <p:ph type="ftr" sz="quarter" idx="11"/>
          </p:nvPr>
        </p:nvSpPr>
        <p:spPr/>
        <p:txBody>
          <a:bodyPr/>
          <a:lstStyle/>
          <a:p>
            <a:r>
              <a:rPr lang="en-GB" smtClean="0"/>
              <a:t>PFP | Property Fund Partners Ltd</a:t>
            </a:r>
            <a:endParaRPr lang="en-GB"/>
          </a:p>
        </p:txBody>
      </p:sp>
      <p:sp>
        <p:nvSpPr>
          <p:cNvPr id="9" name="Slide Number Placeholder 8"/>
          <p:cNvSpPr>
            <a:spLocks noGrp="1"/>
          </p:cNvSpPr>
          <p:nvPr>
            <p:ph type="sldNum" sz="quarter" idx="12"/>
          </p:nvPr>
        </p:nvSpPr>
        <p:spPr/>
        <p:txBody>
          <a:bodyPr/>
          <a:lstStyle/>
          <a:p>
            <a:fld id="{C4AC4652-8F5F-4581-A310-4D2F66CFFB26}" type="slidenum">
              <a:rPr lang="en-GB" smtClean="0"/>
              <a:t>‹#›</a:t>
            </a:fld>
            <a:endParaRPr lang="en-GB"/>
          </a:p>
        </p:txBody>
      </p:sp>
    </p:spTree>
    <p:extLst>
      <p:ext uri="{BB962C8B-B14F-4D97-AF65-F5344CB8AC3E}">
        <p14:creationId xmlns:p14="http://schemas.microsoft.com/office/powerpoint/2010/main" val="1685111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70D10D-C23E-41EA-9A9C-49D5C5B735E5}" type="datetime1">
              <a:rPr lang="en-GB" smtClean="0"/>
              <a:t>07/06/2013</a:t>
            </a:fld>
            <a:endParaRPr lang="en-GB"/>
          </a:p>
        </p:txBody>
      </p:sp>
      <p:sp>
        <p:nvSpPr>
          <p:cNvPr id="4" name="Footer Placeholder 3"/>
          <p:cNvSpPr>
            <a:spLocks noGrp="1"/>
          </p:cNvSpPr>
          <p:nvPr>
            <p:ph type="ftr" sz="quarter" idx="11"/>
          </p:nvPr>
        </p:nvSpPr>
        <p:spPr/>
        <p:txBody>
          <a:bodyPr/>
          <a:lstStyle/>
          <a:p>
            <a:r>
              <a:rPr lang="en-GB" smtClean="0"/>
              <a:t>PFP | Property Fund Partners Ltd</a:t>
            </a:r>
            <a:endParaRPr lang="en-GB"/>
          </a:p>
        </p:txBody>
      </p:sp>
      <p:sp>
        <p:nvSpPr>
          <p:cNvPr id="5" name="Slide Number Placeholder 4"/>
          <p:cNvSpPr>
            <a:spLocks noGrp="1"/>
          </p:cNvSpPr>
          <p:nvPr>
            <p:ph type="sldNum" sz="quarter" idx="12"/>
          </p:nvPr>
        </p:nvSpPr>
        <p:spPr/>
        <p:txBody>
          <a:bodyPr/>
          <a:lstStyle/>
          <a:p>
            <a:fld id="{C4AC4652-8F5F-4581-A310-4D2F66CFFB26}" type="slidenum">
              <a:rPr lang="en-GB" smtClean="0"/>
              <a:t>‹#›</a:t>
            </a:fld>
            <a:endParaRPr lang="en-GB"/>
          </a:p>
        </p:txBody>
      </p:sp>
    </p:spTree>
    <p:extLst>
      <p:ext uri="{BB962C8B-B14F-4D97-AF65-F5344CB8AC3E}">
        <p14:creationId xmlns:p14="http://schemas.microsoft.com/office/powerpoint/2010/main" val="1139625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F2557-C947-48CF-B5D2-D8EF14F9E59D}" type="datetime1">
              <a:rPr lang="en-GB" smtClean="0"/>
              <a:t>07/06/2013</a:t>
            </a:fld>
            <a:endParaRPr lang="en-GB"/>
          </a:p>
        </p:txBody>
      </p:sp>
      <p:sp>
        <p:nvSpPr>
          <p:cNvPr id="3" name="Footer Placeholder 2"/>
          <p:cNvSpPr>
            <a:spLocks noGrp="1"/>
          </p:cNvSpPr>
          <p:nvPr>
            <p:ph type="ftr" sz="quarter" idx="11"/>
          </p:nvPr>
        </p:nvSpPr>
        <p:spPr/>
        <p:txBody>
          <a:bodyPr/>
          <a:lstStyle/>
          <a:p>
            <a:r>
              <a:rPr lang="en-GB" smtClean="0"/>
              <a:t>PFP | Property Fund Partners Ltd</a:t>
            </a:r>
            <a:endParaRPr lang="en-GB"/>
          </a:p>
        </p:txBody>
      </p:sp>
      <p:sp>
        <p:nvSpPr>
          <p:cNvPr id="4" name="Slide Number Placeholder 3"/>
          <p:cNvSpPr>
            <a:spLocks noGrp="1"/>
          </p:cNvSpPr>
          <p:nvPr>
            <p:ph type="sldNum" sz="quarter" idx="12"/>
          </p:nvPr>
        </p:nvSpPr>
        <p:spPr/>
        <p:txBody>
          <a:bodyPr/>
          <a:lstStyle/>
          <a:p>
            <a:fld id="{C4AC4652-8F5F-4581-A310-4D2F66CFFB26}" type="slidenum">
              <a:rPr lang="en-GB" smtClean="0"/>
              <a:t>‹#›</a:t>
            </a:fld>
            <a:endParaRPr lang="en-GB"/>
          </a:p>
        </p:txBody>
      </p:sp>
    </p:spTree>
    <p:extLst>
      <p:ext uri="{BB962C8B-B14F-4D97-AF65-F5344CB8AC3E}">
        <p14:creationId xmlns:p14="http://schemas.microsoft.com/office/powerpoint/2010/main" val="915523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D2B7C9-D371-4746-9D86-225A0CCCA657}" type="datetime1">
              <a:rPr lang="en-GB" smtClean="0"/>
              <a:t>07/06/2013</a:t>
            </a:fld>
            <a:endParaRPr lang="en-GB"/>
          </a:p>
        </p:txBody>
      </p:sp>
      <p:sp>
        <p:nvSpPr>
          <p:cNvPr id="6" name="Footer Placeholder 5"/>
          <p:cNvSpPr>
            <a:spLocks noGrp="1"/>
          </p:cNvSpPr>
          <p:nvPr>
            <p:ph type="ftr" sz="quarter" idx="11"/>
          </p:nvPr>
        </p:nvSpPr>
        <p:spPr/>
        <p:txBody>
          <a:bodyPr/>
          <a:lstStyle/>
          <a:p>
            <a:r>
              <a:rPr lang="en-GB" smtClean="0"/>
              <a:t>PFP | Property Fund Partners Ltd</a:t>
            </a:r>
            <a:endParaRPr lang="en-GB"/>
          </a:p>
        </p:txBody>
      </p:sp>
      <p:sp>
        <p:nvSpPr>
          <p:cNvPr id="7" name="Slide Number Placeholder 6"/>
          <p:cNvSpPr>
            <a:spLocks noGrp="1"/>
          </p:cNvSpPr>
          <p:nvPr>
            <p:ph type="sldNum" sz="quarter" idx="12"/>
          </p:nvPr>
        </p:nvSpPr>
        <p:spPr/>
        <p:txBody>
          <a:bodyPr/>
          <a:lstStyle/>
          <a:p>
            <a:fld id="{C4AC4652-8F5F-4581-A310-4D2F66CFFB26}" type="slidenum">
              <a:rPr lang="en-GB" smtClean="0"/>
              <a:t>‹#›</a:t>
            </a:fld>
            <a:endParaRPr lang="en-GB"/>
          </a:p>
        </p:txBody>
      </p:sp>
    </p:spTree>
    <p:extLst>
      <p:ext uri="{BB962C8B-B14F-4D97-AF65-F5344CB8AC3E}">
        <p14:creationId xmlns:p14="http://schemas.microsoft.com/office/powerpoint/2010/main" val="344183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12" name="Date Placeholder 11"/>
          <p:cNvSpPr>
            <a:spLocks noGrp="1"/>
          </p:cNvSpPr>
          <p:nvPr>
            <p:ph type="dt" sz="half" idx="10"/>
          </p:nvPr>
        </p:nvSpPr>
        <p:spPr/>
        <p:txBody>
          <a:bodyPr/>
          <a:lstStyle/>
          <a:p>
            <a:fld id="{75ADA7AF-80CE-4355-96AC-144B3F25D728}" type="datetime1">
              <a:rPr lang="en-GB" smtClean="0"/>
              <a:t>07/06/2013</a:t>
            </a:fld>
            <a:endParaRPr lang="en-GB"/>
          </a:p>
        </p:txBody>
      </p:sp>
      <p:sp>
        <p:nvSpPr>
          <p:cNvPr id="13" name="Footer Placeholder 12"/>
          <p:cNvSpPr>
            <a:spLocks noGrp="1"/>
          </p:cNvSpPr>
          <p:nvPr>
            <p:ph type="ftr" sz="quarter" idx="11"/>
          </p:nvPr>
        </p:nvSpPr>
        <p:spPr/>
        <p:txBody>
          <a:bodyPr/>
          <a:lstStyle/>
          <a:p>
            <a:r>
              <a:rPr lang="en-US" b="1" i="1" cap="all" smtClean="0">
                <a:solidFill>
                  <a:srgbClr val="7030A0"/>
                </a:solidFill>
                <a:effectLst>
                  <a:reflection blurRad="12700" stA="28000" endPos="45000" dist="1003" dir="5400000" sy="-100000" algn="bl"/>
                </a:effectLst>
              </a:rPr>
              <a:t>PFP</a:t>
            </a:r>
            <a:r>
              <a:rPr lang="en-US" b="1" i="1" cap="all" smtClean="0">
                <a:effectLst>
                  <a:reflection blurRad="12700" stA="28000" endPos="45000" dist="1003" dir="5400000" sy="-100000" algn="bl"/>
                </a:effectLst>
              </a:rPr>
              <a:t> </a:t>
            </a:r>
            <a:r>
              <a:rPr lang="en-US" smtClean="0"/>
              <a:t>| </a:t>
            </a:r>
            <a:r>
              <a:rPr lang="en-US" b="1" smtClean="0">
                <a:solidFill>
                  <a:srgbClr val="7030A0"/>
                </a:solidFill>
                <a:effectLst>
                  <a:outerShdw blurRad="41275" dist="12700" dir="12000000" algn="tl">
                    <a:srgbClr val="000000">
                      <a:alpha val="40000"/>
                    </a:srgbClr>
                  </a:outerShdw>
                </a:effectLst>
              </a:rPr>
              <a:t>Property Fund Partners Ltd</a:t>
            </a:r>
            <a:endParaRPr lang="en-GB" dirty="0"/>
          </a:p>
        </p:txBody>
      </p:sp>
      <p:sp>
        <p:nvSpPr>
          <p:cNvPr id="14" name="Slide Number Placeholder 13"/>
          <p:cNvSpPr>
            <a:spLocks noGrp="1"/>
          </p:cNvSpPr>
          <p:nvPr>
            <p:ph type="sldNum" sz="quarter" idx="12"/>
          </p:nvPr>
        </p:nvSpPr>
        <p:spPr/>
        <p:txBody>
          <a:bodyPr/>
          <a:lstStyle/>
          <a:p>
            <a:fld id="{9912A173-2C81-409D-BB61-D9C5715166E0}"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4A651-5720-47FB-9E47-07B31B9C5D2F}" type="datetime1">
              <a:rPr lang="en-GB" smtClean="0"/>
              <a:t>07/06/2013</a:t>
            </a:fld>
            <a:endParaRPr lang="en-GB"/>
          </a:p>
        </p:txBody>
      </p:sp>
      <p:sp>
        <p:nvSpPr>
          <p:cNvPr id="6" name="Footer Placeholder 5"/>
          <p:cNvSpPr>
            <a:spLocks noGrp="1"/>
          </p:cNvSpPr>
          <p:nvPr>
            <p:ph type="ftr" sz="quarter" idx="11"/>
          </p:nvPr>
        </p:nvSpPr>
        <p:spPr/>
        <p:txBody>
          <a:bodyPr/>
          <a:lstStyle/>
          <a:p>
            <a:r>
              <a:rPr lang="en-GB" smtClean="0"/>
              <a:t>PFP | Property Fund Partners Ltd</a:t>
            </a:r>
            <a:endParaRPr lang="en-GB"/>
          </a:p>
        </p:txBody>
      </p:sp>
      <p:sp>
        <p:nvSpPr>
          <p:cNvPr id="7" name="Slide Number Placeholder 6"/>
          <p:cNvSpPr>
            <a:spLocks noGrp="1"/>
          </p:cNvSpPr>
          <p:nvPr>
            <p:ph type="sldNum" sz="quarter" idx="12"/>
          </p:nvPr>
        </p:nvSpPr>
        <p:spPr/>
        <p:txBody>
          <a:bodyPr/>
          <a:lstStyle/>
          <a:p>
            <a:fld id="{C4AC4652-8F5F-4581-A310-4D2F66CFFB26}" type="slidenum">
              <a:rPr lang="en-GB" smtClean="0"/>
              <a:t>‹#›</a:t>
            </a:fld>
            <a:endParaRPr lang="en-GB"/>
          </a:p>
        </p:txBody>
      </p:sp>
    </p:spTree>
    <p:extLst>
      <p:ext uri="{BB962C8B-B14F-4D97-AF65-F5344CB8AC3E}">
        <p14:creationId xmlns:p14="http://schemas.microsoft.com/office/powerpoint/2010/main" val="15019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7FEFDB-C375-47C0-91EC-9C71D66D6521}" type="datetime1">
              <a:rPr lang="en-GB" smtClean="0"/>
              <a:t>07/06/2013</a:t>
            </a:fld>
            <a:endParaRPr lang="en-GB"/>
          </a:p>
        </p:txBody>
      </p:sp>
      <p:sp>
        <p:nvSpPr>
          <p:cNvPr id="5" name="Footer Placeholder 4"/>
          <p:cNvSpPr>
            <a:spLocks noGrp="1"/>
          </p:cNvSpPr>
          <p:nvPr>
            <p:ph type="ftr" sz="quarter" idx="11"/>
          </p:nvPr>
        </p:nvSpPr>
        <p:spPr/>
        <p:txBody>
          <a:bodyPr/>
          <a:lstStyle/>
          <a:p>
            <a:r>
              <a:rPr lang="en-GB" smtClean="0"/>
              <a:t>PFP | Property Fund Partners Ltd</a:t>
            </a:r>
            <a:endParaRPr lang="en-GB"/>
          </a:p>
        </p:txBody>
      </p:sp>
      <p:sp>
        <p:nvSpPr>
          <p:cNvPr id="6" name="Slide Number Placeholder 5"/>
          <p:cNvSpPr>
            <a:spLocks noGrp="1"/>
          </p:cNvSpPr>
          <p:nvPr>
            <p:ph type="sldNum" sz="quarter" idx="12"/>
          </p:nvPr>
        </p:nvSpPr>
        <p:spPr/>
        <p:txBody>
          <a:bodyPr/>
          <a:lstStyle/>
          <a:p>
            <a:fld id="{C4AC4652-8F5F-4581-A310-4D2F66CFFB26}" type="slidenum">
              <a:rPr lang="en-GB" smtClean="0"/>
              <a:t>‹#›</a:t>
            </a:fld>
            <a:endParaRPr lang="en-GB"/>
          </a:p>
        </p:txBody>
      </p:sp>
    </p:spTree>
    <p:extLst>
      <p:ext uri="{BB962C8B-B14F-4D97-AF65-F5344CB8AC3E}">
        <p14:creationId xmlns:p14="http://schemas.microsoft.com/office/powerpoint/2010/main" val="1230171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061AEE0-C7EC-410E-826B-F268CA58CDFF}" type="datetime1">
              <a:rPr lang="en-GB" smtClean="0"/>
              <a:t>07/06/2013</a:t>
            </a:fld>
            <a:endParaRPr lang="en-GB"/>
          </a:p>
        </p:txBody>
      </p:sp>
      <p:sp>
        <p:nvSpPr>
          <p:cNvPr id="5" name="Footer Placeholder 4"/>
          <p:cNvSpPr>
            <a:spLocks noGrp="1"/>
          </p:cNvSpPr>
          <p:nvPr>
            <p:ph type="ftr" sz="quarter" idx="11"/>
          </p:nvPr>
        </p:nvSpPr>
        <p:spPr/>
        <p:txBody>
          <a:bodyPr/>
          <a:lstStyle/>
          <a:p>
            <a:r>
              <a:rPr lang="en-GB" smtClean="0"/>
              <a:t>PFP | Property Fund Partners Ltd</a:t>
            </a:r>
            <a:endParaRPr lang="en-GB"/>
          </a:p>
        </p:txBody>
      </p:sp>
      <p:sp>
        <p:nvSpPr>
          <p:cNvPr id="6" name="Slide Number Placeholder 5"/>
          <p:cNvSpPr>
            <a:spLocks noGrp="1"/>
          </p:cNvSpPr>
          <p:nvPr>
            <p:ph type="sldNum" sz="quarter" idx="12"/>
          </p:nvPr>
        </p:nvSpPr>
        <p:spPr/>
        <p:txBody>
          <a:bodyPr/>
          <a:lstStyle/>
          <a:p>
            <a:fld id="{C4AC4652-8F5F-4581-A310-4D2F66CFFB26}" type="slidenum">
              <a:rPr lang="en-GB" smtClean="0"/>
              <a:t>‹#›</a:t>
            </a:fld>
            <a:endParaRPr lang="en-GB"/>
          </a:p>
        </p:txBody>
      </p:sp>
    </p:spTree>
    <p:extLst>
      <p:ext uri="{BB962C8B-B14F-4D97-AF65-F5344CB8AC3E}">
        <p14:creationId xmlns:p14="http://schemas.microsoft.com/office/powerpoint/2010/main" val="427500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3CD632-D222-446D-8F6E-FE15A5E6A401}" type="datetime1">
              <a:rPr lang="en-GB" smtClean="0"/>
              <a:t>07/06/2013</a:t>
            </a:fld>
            <a:endParaRPr lang="en-GB"/>
          </a:p>
        </p:txBody>
      </p:sp>
      <p:sp>
        <p:nvSpPr>
          <p:cNvPr id="5" name="Footer Placeholder 4"/>
          <p:cNvSpPr>
            <a:spLocks noGrp="1"/>
          </p:cNvSpPr>
          <p:nvPr>
            <p:ph type="ftr" sz="quarter" idx="11"/>
          </p:nvPr>
        </p:nvSpPr>
        <p:spPr/>
        <p:txBody>
          <a:bodyPr/>
          <a:lstStyle/>
          <a:p>
            <a:r>
              <a:rPr lang="en-GB" smtClean="0"/>
              <a:t>PFP | Property Fund Partners Ltd</a:t>
            </a:r>
            <a:endParaRPr lang="en-GB"/>
          </a:p>
        </p:txBody>
      </p:sp>
      <p:sp>
        <p:nvSpPr>
          <p:cNvPr id="6" name="Slide Number Placeholder 5"/>
          <p:cNvSpPr>
            <a:spLocks noGrp="1"/>
          </p:cNvSpPr>
          <p:nvPr>
            <p:ph type="sldNum" sz="quarter" idx="12"/>
          </p:nvPr>
        </p:nvSpPr>
        <p:spPr/>
        <p:txBody>
          <a:bodyPr/>
          <a:lstStyle/>
          <a:p>
            <a:fld id="{9912A173-2C81-409D-BB61-D9C5715166E0}"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99E1CD6-5147-42A3-A422-D9678F89FEC3}" type="datetime1">
              <a:rPr lang="en-GB" smtClean="0"/>
              <a:t>07/06/2013</a:t>
            </a:fld>
            <a:endParaRPr lang="en-GB"/>
          </a:p>
        </p:txBody>
      </p:sp>
      <p:sp>
        <p:nvSpPr>
          <p:cNvPr id="6" name="Footer Placeholder 5"/>
          <p:cNvSpPr>
            <a:spLocks noGrp="1"/>
          </p:cNvSpPr>
          <p:nvPr>
            <p:ph type="ftr" sz="quarter" idx="11"/>
          </p:nvPr>
        </p:nvSpPr>
        <p:spPr/>
        <p:txBody>
          <a:bodyPr/>
          <a:lstStyle>
            <a:lvl1pPr>
              <a:defRPr sz="1600"/>
            </a:lvl1pPr>
          </a:lstStyle>
          <a:p>
            <a:r>
              <a:rPr lang="en-US" b="1" i="1" cap="all" dirty="0" smtClean="0">
                <a:solidFill>
                  <a:srgbClr val="7030A0"/>
                </a:solidFill>
                <a:effectLst>
                  <a:reflection blurRad="12700" stA="28000" endPos="45000" dist="1003" dir="5400000" sy="-100000" algn="bl"/>
                </a:effectLst>
              </a:rPr>
              <a:t>PFP</a:t>
            </a:r>
            <a:r>
              <a:rPr lang="en-US" b="1" i="1" cap="all" dirty="0" smtClean="0">
                <a:effectLst>
                  <a:reflection blurRad="12700" stA="28000" endPos="45000" dist="1003" dir="5400000" sy="-100000" algn="bl"/>
                </a:effectLst>
              </a:rPr>
              <a:t> </a:t>
            </a:r>
            <a:r>
              <a:rPr lang="en-US" dirty="0" smtClean="0"/>
              <a:t>| </a:t>
            </a:r>
            <a:r>
              <a:rPr lang="en-US" b="1" dirty="0" smtClean="0">
                <a:solidFill>
                  <a:srgbClr val="7030A0"/>
                </a:solidFill>
                <a:effectLst>
                  <a:outerShdw blurRad="41275" dist="12700" dir="12000000" algn="tl">
                    <a:srgbClr val="000000">
                      <a:alpha val="40000"/>
                    </a:srgbClr>
                  </a:outerShdw>
                </a:effectLst>
              </a:rPr>
              <a:t>Property Fund Partners Ltd</a:t>
            </a:r>
            <a:endParaRPr lang="en-GB" dirty="0"/>
          </a:p>
        </p:txBody>
      </p:sp>
      <p:sp>
        <p:nvSpPr>
          <p:cNvPr id="7" name="Slide Number Placeholder 6"/>
          <p:cNvSpPr>
            <a:spLocks noGrp="1"/>
          </p:cNvSpPr>
          <p:nvPr>
            <p:ph type="sldNum" sz="quarter" idx="12"/>
          </p:nvPr>
        </p:nvSpPr>
        <p:spPr/>
        <p:txBody>
          <a:bodyPr/>
          <a:lstStyle/>
          <a:p>
            <a:fld id="{9912A173-2C81-409D-BB61-D9C5715166E0}"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9E7711-4885-4DC6-8ADE-1D916FA267B4}" type="datetime1">
              <a:rPr lang="en-GB" smtClean="0"/>
              <a:t>07/06/2013</a:t>
            </a:fld>
            <a:endParaRPr lang="en-GB"/>
          </a:p>
        </p:txBody>
      </p:sp>
      <p:sp>
        <p:nvSpPr>
          <p:cNvPr id="8" name="Footer Placeholder 7"/>
          <p:cNvSpPr>
            <a:spLocks noGrp="1"/>
          </p:cNvSpPr>
          <p:nvPr>
            <p:ph type="ftr" sz="quarter" idx="11"/>
          </p:nvPr>
        </p:nvSpPr>
        <p:spPr/>
        <p:txBody>
          <a:bodyPr/>
          <a:lstStyle/>
          <a:p>
            <a:r>
              <a:rPr lang="en-GB" smtClean="0"/>
              <a:t>PFP | Property Fund Partners Ltd</a:t>
            </a:r>
            <a:endParaRPr lang="en-GB"/>
          </a:p>
        </p:txBody>
      </p:sp>
      <p:sp>
        <p:nvSpPr>
          <p:cNvPr id="9" name="Slide Number Placeholder 8"/>
          <p:cNvSpPr>
            <a:spLocks noGrp="1"/>
          </p:cNvSpPr>
          <p:nvPr>
            <p:ph type="sldNum" sz="quarter" idx="12"/>
          </p:nvPr>
        </p:nvSpPr>
        <p:spPr/>
        <p:txBody>
          <a:bodyPr/>
          <a:lstStyle/>
          <a:p>
            <a:fld id="{9912A173-2C81-409D-BB61-D9C5715166E0}"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78B621-2F26-44F9-903E-6FA6EC6E25C6}" type="datetime1">
              <a:rPr lang="en-GB" smtClean="0"/>
              <a:t>07/06/2013</a:t>
            </a:fld>
            <a:endParaRPr lang="en-GB"/>
          </a:p>
        </p:txBody>
      </p:sp>
      <p:sp>
        <p:nvSpPr>
          <p:cNvPr id="4" name="Footer Placeholder 3"/>
          <p:cNvSpPr>
            <a:spLocks noGrp="1"/>
          </p:cNvSpPr>
          <p:nvPr>
            <p:ph type="ftr" sz="quarter" idx="11"/>
          </p:nvPr>
        </p:nvSpPr>
        <p:spPr/>
        <p:txBody>
          <a:bodyPr/>
          <a:lstStyle/>
          <a:p>
            <a:r>
              <a:rPr lang="en-US" b="1" i="1" cap="all" dirty="0" smtClean="0">
                <a:solidFill>
                  <a:srgbClr val="7030A0"/>
                </a:solidFill>
                <a:effectLst>
                  <a:reflection blurRad="12700" stA="28000" endPos="45000" dist="1003" dir="5400000" sy="-100000" algn="bl"/>
                </a:effectLst>
              </a:rPr>
              <a:t>PFP</a:t>
            </a:r>
            <a:r>
              <a:rPr lang="en-US" b="1" i="1" cap="all" dirty="0" smtClean="0">
                <a:effectLst>
                  <a:reflection blurRad="12700" stA="28000" endPos="45000" dist="1003" dir="5400000" sy="-100000" algn="bl"/>
                </a:effectLst>
              </a:rPr>
              <a:t> </a:t>
            </a:r>
            <a:r>
              <a:rPr lang="en-US" dirty="0" smtClean="0"/>
              <a:t>| </a:t>
            </a:r>
            <a:r>
              <a:rPr lang="en-US" b="1" dirty="0" smtClean="0">
                <a:solidFill>
                  <a:srgbClr val="7030A0"/>
                </a:solidFill>
                <a:effectLst>
                  <a:outerShdw blurRad="41275" dist="12700" dir="12000000" algn="tl">
                    <a:srgbClr val="000000">
                      <a:alpha val="40000"/>
                    </a:srgbClr>
                  </a:outerShdw>
                </a:effectLst>
              </a:rPr>
              <a:t>Property Fund Partners Ltd</a:t>
            </a:r>
            <a:endParaRPr lang="en-GB" dirty="0"/>
          </a:p>
        </p:txBody>
      </p:sp>
      <p:sp>
        <p:nvSpPr>
          <p:cNvPr id="5" name="Slide Number Placeholder 4"/>
          <p:cNvSpPr>
            <a:spLocks noGrp="1"/>
          </p:cNvSpPr>
          <p:nvPr>
            <p:ph type="sldNum" sz="quarter" idx="12"/>
          </p:nvPr>
        </p:nvSpPr>
        <p:spPr/>
        <p:txBody>
          <a:bodyPr/>
          <a:lstStyle/>
          <a:p>
            <a:fld id="{9912A173-2C81-409D-BB61-D9C5715166E0}"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1D8E7E2-0116-41EA-9346-5F13E41BDA4E}" type="datetime1">
              <a:rPr lang="en-GB" smtClean="0"/>
              <a:t>07/06/2013</a:t>
            </a:fld>
            <a:endParaRPr lang="en-GB"/>
          </a:p>
        </p:txBody>
      </p:sp>
      <p:sp>
        <p:nvSpPr>
          <p:cNvPr id="3" name="Footer Placeholder 2"/>
          <p:cNvSpPr>
            <a:spLocks noGrp="1"/>
          </p:cNvSpPr>
          <p:nvPr>
            <p:ph type="ftr" sz="quarter" idx="11"/>
          </p:nvPr>
        </p:nvSpPr>
        <p:spPr/>
        <p:txBody>
          <a:bodyPr/>
          <a:lstStyle/>
          <a:p>
            <a:r>
              <a:rPr lang="en-GB" smtClean="0"/>
              <a:t>PFP | Property Fund Partners Ltd</a:t>
            </a:r>
            <a:endParaRPr lang="en-GB"/>
          </a:p>
        </p:txBody>
      </p:sp>
      <p:sp>
        <p:nvSpPr>
          <p:cNvPr id="4" name="Slide Number Placeholder 3"/>
          <p:cNvSpPr>
            <a:spLocks noGrp="1"/>
          </p:cNvSpPr>
          <p:nvPr>
            <p:ph type="sldNum" sz="quarter" idx="12"/>
          </p:nvPr>
        </p:nvSpPr>
        <p:spPr/>
        <p:txBody>
          <a:bodyPr/>
          <a:lstStyle/>
          <a:p>
            <a:fld id="{9912A173-2C81-409D-BB61-D9C5715166E0}"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EF013EB-EC89-4093-B821-4E01DBE979DF}" type="datetime1">
              <a:rPr lang="en-GB" smtClean="0"/>
              <a:t>07/06/2013</a:t>
            </a:fld>
            <a:endParaRPr lang="en-GB"/>
          </a:p>
        </p:txBody>
      </p:sp>
      <p:sp>
        <p:nvSpPr>
          <p:cNvPr id="6" name="Footer Placeholder 5"/>
          <p:cNvSpPr>
            <a:spLocks noGrp="1"/>
          </p:cNvSpPr>
          <p:nvPr>
            <p:ph type="ftr" sz="quarter" idx="11"/>
          </p:nvPr>
        </p:nvSpPr>
        <p:spPr/>
        <p:txBody>
          <a:bodyPr/>
          <a:lstStyle/>
          <a:p>
            <a:r>
              <a:rPr lang="en-GB" smtClean="0"/>
              <a:t>PFP | Property Fund Partners Ltd</a:t>
            </a:r>
            <a:endParaRPr lang="en-GB"/>
          </a:p>
        </p:txBody>
      </p:sp>
      <p:sp>
        <p:nvSpPr>
          <p:cNvPr id="7" name="Slide Number Placeholder 6"/>
          <p:cNvSpPr>
            <a:spLocks noGrp="1"/>
          </p:cNvSpPr>
          <p:nvPr>
            <p:ph type="sldNum" sz="quarter" idx="12"/>
          </p:nvPr>
        </p:nvSpPr>
        <p:spPr/>
        <p:txBody>
          <a:bodyPr/>
          <a:lstStyle/>
          <a:p>
            <a:fld id="{9912A173-2C81-409D-BB61-D9C5715166E0}"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34355-6C2C-4A31-B647-C18C2BC8432D}" type="datetime1">
              <a:rPr lang="en-GB" smtClean="0"/>
              <a:t>07/06/2013</a:t>
            </a:fld>
            <a:endParaRPr lang="en-GB"/>
          </a:p>
        </p:txBody>
      </p:sp>
      <p:sp>
        <p:nvSpPr>
          <p:cNvPr id="6" name="Footer Placeholder 5"/>
          <p:cNvSpPr>
            <a:spLocks noGrp="1"/>
          </p:cNvSpPr>
          <p:nvPr>
            <p:ph type="ftr" sz="quarter" idx="11"/>
          </p:nvPr>
        </p:nvSpPr>
        <p:spPr/>
        <p:txBody>
          <a:bodyPr/>
          <a:lstStyle/>
          <a:p>
            <a:r>
              <a:rPr lang="en-GB" smtClean="0"/>
              <a:t>PFP | Property Fund Partners Ltd</a:t>
            </a:r>
            <a:endParaRPr lang="en-GB"/>
          </a:p>
        </p:txBody>
      </p:sp>
      <p:sp>
        <p:nvSpPr>
          <p:cNvPr id="7" name="Slide Number Placeholder 6"/>
          <p:cNvSpPr>
            <a:spLocks noGrp="1"/>
          </p:cNvSpPr>
          <p:nvPr>
            <p:ph type="sldNum" sz="quarter" idx="12"/>
          </p:nvPr>
        </p:nvSpPr>
        <p:spPr/>
        <p:txBody>
          <a:bodyPr/>
          <a:lstStyle/>
          <a:p>
            <a:fld id="{9912A173-2C81-409D-BB61-D9C5715166E0}"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5ADA7AF-80CE-4355-96AC-144B3F25D728}" type="datetime1">
              <a:rPr lang="en-GB" smtClean="0"/>
              <a:t>07/06/2013</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600">
                <a:solidFill>
                  <a:schemeClr val="tx2"/>
                </a:solidFill>
              </a:defRPr>
            </a:lvl1pPr>
          </a:lstStyle>
          <a:p>
            <a:r>
              <a:rPr lang="en-US" b="1" i="1" cap="all" dirty="0" smtClean="0">
                <a:solidFill>
                  <a:srgbClr val="7030A0"/>
                </a:solidFill>
                <a:effectLst>
                  <a:reflection blurRad="12700" stA="28000" endPos="45000" dist="1003" dir="5400000" sy="-100000" algn="bl"/>
                </a:effectLst>
              </a:rPr>
              <a:t>PFP</a:t>
            </a:r>
            <a:r>
              <a:rPr lang="en-US" b="1" i="1" cap="all" dirty="0" smtClean="0">
                <a:effectLst>
                  <a:reflection blurRad="12700" stA="28000" endPos="45000" dist="1003" dir="5400000" sy="-100000" algn="bl"/>
                </a:effectLst>
              </a:rPr>
              <a:t> </a:t>
            </a:r>
            <a:r>
              <a:rPr lang="en-US" dirty="0" smtClean="0"/>
              <a:t>| </a:t>
            </a:r>
            <a:r>
              <a:rPr lang="en-US" b="1" dirty="0" smtClean="0">
                <a:solidFill>
                  <a:srgbClr val="7030A0"/>
                </a:solidFill>
                <a:effectLst>
                  <a:outerShdw blurRad="41275" dist="12700" dir="12000000" algn="tl">
                    <a:srgbClr val="000000">
                      <a:alpha val="40000"/>
                    </a:srgbClr>
                  </a:outerShdw>
                </a:effectLst>
              </a:rPr>
              <a:t>Property Fund Partners Ltd</a:t>
            </a:r>
            <a:endParaRPr lang="en-GB"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912A173-2C81-409D-BB61-D9C5715166E0}"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98436-B09C-4B6D-9BAA-7275C4B53A66}" type="datetime1">
              <a:rPr lang="en-GB" smtClean="0"/>
              <a:t>07/06/2013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PFP | Property Fund Partners Ltd</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C4652-8F5F-4581-A310-4D2F66CFFB26}" type="slidenum">
              <a:rPr lang="en-GB" smtClean="0"/>
              <a:t>‹#›</a:t>
            </a:fld>
            <a:endParaRPr lang="en-GB"/>
          </a:p>
        </p:txBody>
      </p:sp>
    </p:spTree>
    <p:extLst>
      <p:ext uri="{BB962C8B-B14F-4D97-AF65-F5344CB8AC3E}">
        <p14:creationId xmlns:p14="http://schemas.microsoft.com/office/powerpoint/2010/main" val="34213018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arah freeth\AppData\Local\Microsoft\Windows\Temporary Internet Files\Content.IE5\ZD8HK4MN\MP900438401[1].jpg"/>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8600"/>
            <a:ext cx="8928991" cy="6400800"/>
          </a:xfrm>
          <a:prstGeom prst="rect">
            <a:avLst/>
          </a:prstGeom>
          <a:noFill/>
          <a:ln>
            <a:noFill/>
          </a:ln>
        </p:spPr>
      </p:pic>
      <p:sp>
        <p:nvSpPr>
          <p:cNvPr id="2" name="Title 1"/>
          <p:cNvSpPr>
            <a:spLocks noGrp="1"/>
          </p:cNvSpPr>
          <p:nvPr>
            <p:ph type="ctrTitle"/>
          </p:nvPr>
        </p:nvSpPr>
        <p:spPr>
          <a:xfrm>
            <a:off x="685799" y="476672"/>
            <a:ext cx="7772400" cy="1470025"/>
          </a:xfrm>
        </p:spPr>
        <p:txBody>
          <a:bodyPr/>
          <a:lstStyle/>
          <a:p>
            <a:r>
              <a:rPr lang="en-GB" b="1" dirty="0" smtClean="0">
                <a:solidFill>
                  <a:srgbClr val="7030A0"/>
                </a:solidFill>
                <a:latin typeface="Berlin Sans FB Demi" pitchFamily="34" charset="0"/>
              </a:rPr>
              <a:t>Solar Fields UK Investment Opportunities</a:t>
            </a:r>
            <a:endParaRPr lang="en-GB" b="1" dirty="0">
              <a:solidFill>
                <a:srgbClr val="7030A0"/>
              </a:solidFill>
              <a:latin typeface="Berlin Sans FB Demi" pitchFamily="34" charset="0"/>
            </a:endParaRPr>
          </a:p>
        </p:txBody>
      </p:sp>
    </p:spTree>
    <p:extLst>
      <p:ext uri="{BB962C8B-B14F-4D97-AF65-F5344CB8AC3E}">
        <p14:creationId xmlns:p14="http://schemas.microsoft.com/office/powerpoint/2010/main" val="747474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p:cNvCxnSpPr/>
          <p:nvPr/>
        </p:nvCxnSpPr>
        <p:spPr>
          <a:xfrm>
            <a:off x="467544" y="2428130"/>
            <a:ext cx="0" cy="2414351"/>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8" idx="1"/>
          </p:cNvCxnSpPr>
          <p:nvPr/>
        </p:nvCxnSpPr>
        <p:spPr>
          <a:xfrm>
            <a:off x="1747238" y="5189095"/>
            <a:ext cx="3544842" cy="8165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2"/>
            <a:endCxn id="15" idx="1"/>
          </p:cNvCxnSpPr>
          <p:nvPr/>
        </p:nvCxnSpPr>
        <p:spPr>
          <a:xfrm>
            <a:off x="1295636" y="3414612"/>
            <a:ext cx="3132348" cy="12488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a:endCxn id="9" idx="1"/>
          </p:cNvCxnSpPr>
          <p:nvPr/>
        </p:nvCxnSpPr>
        <p:spPr>
          <a:xfrm>
            <a:off x="1691680" y="2113070"/>
            <a:ext cx="3600400" cy="6876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GB" dirty="0" smtClean="0"/>
              <a:t>Modus Operandi – 3 month cycle</a:t>
            </a:r>
            <a:endParaRPr lang="en-GB" dirty="0"/>
          </a:p>
        </p:txBody>
      </p:sp>
      <p:sp>
        <p:nvSpPr>
          <p:cNvPr id="6" name="Date Placeholder 5"/>
          <p:cNvSpPr>
            <a:spLocks noGrp="1"/>
          </p:cNvSpPr>
          <p:nvPr>
            <p:ph type="dt" sz="half" idx="10"/>
          </p:nvPr>
        </p:nvSpPr>
        <p:spPr>
          <a:xfrm>
            <a:off x="5163672" y="6250164"/>
            <a:ext cx="3786690" cy="365125"/>
          </a:xfrm>
        </p:spPr>
        <p:txBody>
          <a:bodyPr/>
          <a:lstStyle/>
          <a:p>
            <a:fld id="{96FDB981-6109-4CDD-8A72-0531C5339FA1}" type="datetime1">
              <a:rPr lang="en-GB" smtClean="0"/>
              <a:t>07/06/2013</a:t>
            </a:fld>
            <a:endParaRPr lang="en-GB" dirty="0"/>
          </a:p>
        </p:txBody>
      </p:sp>
      <p:sp>
        <p:nvSpPr>
          <p:cNvPr id="7" name="Footer Placeholder 6"/>
          <p:cNvSpPr>
            <a:spLocks noGrp="1"/>
          </p:cNvSpPr>
          <p:nvPr>
            <p:ph type="ftr" sz="quarter" idx="11"/>
          </p:nvPr>
        </p:nvSpPr>
        <p:spPr>
          <a:xfrm>
            <a:off x="193638" y="6250164"/>
            <a:ext cx="3786691" cy="365125"/>
          </a:xfrm>
        </p:spPr>
        <p:txBody>
          <a:bodyPr/>
          <a:lstStyle/>
          <a:p>
            <a:r>
              <a:rPr lang="en-US" b="1" i="1" cap="all" smtClean="0">
                <a:solidFill>
                  <a:srgbClr val="7030A0"/>
                </a:solidFill>
                <a:effectLst>
                  <a:reflection blurRad="12700" stA="28000" endPos="45000" dist="1003" dir="5400000" sy="-100000" algn="bl"/>
                </a:effectLst>
              </a:rPr>
              <a:t>PFP</a:t>
            </a:r>
            <a:r>
              <a:rPr lang="en-US" b="1" i="1" cap="all" smtClean="0">
                <a:effectLst>
                  <a:reflection blurRad="12700" stA="28000" endPos="45000" dist="1003" dir="5400000" sy="-100000" algn="bl"/>
                </a:effectLst>
              </a:rPr>
              <a:t> </a:t>
            </a:r>
            <a:r>
              <a:rPr lang="en-US" smtClean="0"/>
              <a:t>| </a:t>
            </a:r>
            <a:r>
              <a:rPr lang="en-US" b="1" smtClean="0">
                <a:solidFill>
                  <a:srgbClr val="7030A0"/>
                </a:solidFill>
                <a:effectLst>
                  <a:outerShdw blurRad="41275" dist="12700" dir="12000000" algn="tl">
                    <a:srgbClr val="000000">
                      <a:alpha val="40000"/>
                    </a:srgbClr>
                  </a:outerShdw>
                </a:effectLst>
              </a:rPr>
              <a:t>Property Fund Partners Ltd</a:t>
            </a:r>
            <a:endParaRPr lang="en-GB" dirty="0"/>
          </a:p>
        </p:txBody>
      </p:sp>
      <p:sp>
        <p:nvSpPr>
          <p:cNvPr id="5" name="Rounded Rectangle 4"/>
          <p:cNvSpPr/>
          <p:nvPr/>
        </p:nvSpPr>
        <p:spPr>
          <a:xfrm>
            <a:off x="1907704" y="1884396"/>
            <a:ext cx="1368152" cy="680508"/>
          </a:xfrm>
          <a:prstGeom prst="round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7030A0"/>
                </a:solidFill>
              </a:rPr>
              <a:t>Field Sites Identified</a:t>
            </a:r>
            <a:endParaRPr lang="en-GB" sz="1600" b="1" dirty="0">
              <a:solidFill>
                <a:srgbClr val="7030A0"/>
              </a:solidFill>
            </a:endParaRPr>
          </a:p>
        </p:txBody>
      </p:sp>
      <p:sp>
        <p:nvSpPr>
          <p:cNvPr id="8" name="Rounded Rectangle 7"/>
          <p:cNvSpPr/>
          <p:nvPr/>
        </p:nvSpPr>
        <p:spPr>
          <a:xfrm>
            <a:off x="3419872" y="2028412"/>
            <a:ext cx="1368152" cy="680508"/>
          </a:xfrm>
          <a:prstGeom prst="round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7030A0"/>
                </a:solidFill>
              </a:rPr>
              <a:t>Sites Surveys</a:t>
            </a:r>
            <a:endParaRPr lang="en-GB" sz="1600" b="1" dirty="0">
              <a:solidFill>
                <a:srgbClr val="7030A0"/>
              </a:solidFill>
            </a:endParaRPr>
          </a:p>
        </p:txBody>
      </p:sp>
      <p:sp>
        <p:nvSpPr>
          <p:cNvPr id="9" name="Rounded Rectangle 8"/>
          <p:cNvSpPr/>
          <p:nvPr/>
        </p:nvSpPr>
        <p:spPr>
          <a:xfrm>
            <a:off x="5292080" y="2460460"/>
            <a:ext cx="1368152" cy="680508"/>
          </a:xfrm>
          <a:prstGeom prst="round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7030A0"/>
                </a:solidFill>
              </a:rPr>
              <a:t>Feasibility Assessment</a:t>
            </a:r>
            <a:endParaRPr lang="en-GB" sz="1600" b="1" dirty="0">
              <a:solidFill>
                <a:srgbClr val="7030A0"/>
              </a:solidFill>
            </a:endParaRPr>
          </a:p>
        </p:txBody>
      </p:sp>
      <p:sp>
        <p:nvSpPr>
          <p:cNvPr id="10" name="Rounded Rectangle 9"/>
          <p:cNvSpPr/>
          <p:nvPr/>
        </p:nvSpPr>
        <p:spPr>
          <a:xfrm>
            <a:off x="323528" y="1772816"/>
            <a:ext cx="1368152" cy="680508"/>
          </a:xfrm>
          <a:prstGeom prst="roundRect">
            <a:avLst/>
          </a:prstGeom>
          <a:solidFill>
            <a:srgbClr val="CC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7030A0"/>
                </a:solidFill>
              </a:rPr>
              <a:t>Farmers Approached</a:t>
            </a:r>
            <a:endParaRPr lang="en-GB" sz="1600" b="1" dirty="0">
              <a:solidFill>
                <a:srgbClr val="7030A0"/>
              </a:solidFill>
            </a:endParaRPr>
          </a:p>
        </p:txBody>
      </p:sp>
      <p:sp>
        <p:nvSpPr>
          <p:cNvPr id="11" name="Rounded Rectangle 10"/>
          <p:cNvSpPr/>
          <p:nvPr/>
        </p:nvSpPr>
        <p:spPr>
          <a:xfrm>
            <a:off x="611560" y="2734104"/>
            <a:ext cx="1368152" cy="680508"/>
          </a:xfrm>
          <a:prstGeom prst="round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7030A0"/>
                </a:solidFill>
              </a:rPr>
              <a:t>Technical Drawings</a:t>
            </a:r>
            <a:endParaRPr lang="en-GB" sz="1600" b="1" dirty="0">
              <a:solidFill>
                <a:srgbClr val="7030A0"/>
              </a:solidFill>
            </a:endParaRPr>
          </a:p>
        </p:txBody>
      </p:sp>
      <p:sp>
        <p:nvSpPr>
          <p:cNvPr id="12" name="Rounded Rectangle 11"/>
          <p:cNvSpPr/>
          <p:nvPr/>
        </p:nvSpPr>
        <p:spPr>
          <a:xfrm>
            <a:off x="6156176" y="4323751"/>
            <a:ext cx="1368152" cy="680508"/>
          </a:xfrm>
          <a:prstGeom prst="round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7030A0"/>
                </a:solidFill>
              </a:rPr>
              <a:t>FIT Contact Agreed</a:t>
            </a:r>
            <a:endParaRPr lang="en-GB" sz="1600" b="1" dirty="0">
              <a:solidFill>
                <a:srgbClr val="7030A0"/>
              </a:solidFill>
            </a:endParaRPr>
          </a:p>
        </p:txBody>
      </p:sp>
      <p:sp>
        <p:nvSpPr>
          <p:cNvPr id="13" name="Rounded Rectangle 12"/>
          <p:cNvSpPr/>
          <p:nvPr/>
        </p:nvSpPr>
        <p:spPr>
          <a:xfrm>
            <a:off x="1259632" y="3626083"/>
            <a:ext cx="1368152" cy="680508"/>
          </a:xfrm>
          <a:prstGeom prst="round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7030A0"/>
                </a:solidFill>
              </a:rPr>
              <a:t>Planning Application</a:t>
            </a:r>
            <a:endParaRPr lang="en-GB" sz="1600" b="1" dirty="0">
              <a:solidFill>
                <a:srgbClr val="7030A0"/>
              </a:solidFill>
            </a:endParaRPr>
          </a:p>
        </p:txBody>
      </p:sp>
      <p:sp>
        <p:nvSpPr>
          <p:cNvPr id="14" name="Rounded Rectangle 13"/>
          <p:cNvSpPr/>
          <p:nvPr/>
        </p:nvSpPr>
        <p:spPr>
          <a:xfrm>
            <a:off x="2771800" y="4073625"/>
            <a:ext cx="1368152" cy="680508"/>
          </a:xfrm>
          <a:prstGeom prst="round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7030A0"/>
                </a:solidFill>
              </a:rPr>
              <a:t>Legal Docs </a:t>
            </a:r>
            <a:endParaRPr lang="en-GB" sz="1600" b="1" dirty="0">
              <a:solidFill>
                <a:srgbClr val="7030A0"/>
              </a:solidFill>
            </a:endParaRPr>
          </a:p>
        </p:txBody>
      </p:sp>
      <p:sp>
        <p:nvSpPr>
          <p:cNvPr id="15" name="Rounded Rectangle 14"/>
          <p:cNvSpPr/>
          <p:nvPr/>
        </p:nvSpPr>
        <p:spPr>
          <a:xfrm>
            <a:off x="4427984" y="4221088"/>
            <a:ext cx="1465446" cy="884649"/>
          </a:xfrm>
          <a:prstGeom prst="round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7030A0"/>
                </a:solidFill>
              </a:rPr>
              <a:t>Grid Connection</a:t>
            </a:r>
          </a:p>
          <a:p>
            <a:pPr algn="ctr"/>
            <a:r>
              <a:rPr lang="en-GB" sz="1600" b="1" dirty="0" smtClean="0">
                <a:solidFill>
                  <a:srgbClr val="7030A0"/>
                </a:solidFill>
              </a:rPr>
              <a:t>Negotiations</a:t>
            </a:r>
            <a:endParaRPr lang="en-GB" sz="1600" b="1" dirty="0">
              <a:solidFill>
                <a:srgbClr val="7030A0"/>
              </a:solidFill>
            </a:endParaRPr>
          </a:p>
        </p:txBody>
      </p:sp>
      <p:cxnSp>
        <p:nvCxnSpPr>
          <p:cNvPr id="23" name="Straight Arrow Connector 22"/>
          <p:cNvCxnSpPr>
            <a:stCxn id="9" idx="1"/>
            <a:endCxn id="11" idx="3"/>
          </p:cNvCxnSpPr>
          <p:nvPr/>
        </p:nvCxnSpPr>
        <p:spPr>
          <a:xfrm flipH="1">
            <a:off x="1979712" y="2800714"/>
            <a:ext cx="3312368" cy="27364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355398" y="4842481"/>
            <a:ext cx="1368152" cy="68050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7030A0"/>
                </a:solidFill>
              </a:rPr>
              <a:t>IFA Network Approached</a:t>
            </a:r>
            <a:endParaRPr lang="en-GB" sz="1600" b="1" dirty="0">
              <a:solidFill>
                <a:srgbClr val="7030A0"/>
              </a:solidFill>
            </a:endParaRPr>
          </a:p>
        </p:txBody>
      </p:sp>
      <p:sp>
        <p:nvSpPr>
          <p:cNvPr id="26" name="Rounded Rectangle 25"/>
          <p:cNvSpPr/>
          <p:nvPr/>
        </p:nvSpPr>
        <p:spPr>
          <a:xfrm>
            <a:off x="2028393" y="5119605"/>
            <a:ext cx="1368152" cy="68050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7030A0"/>
                </a:solidFill>
              </a:rPr>
              <a:t>Applications Processed</a:t>
            </a:r>
            <a:endParaRPr lang="en-GB" sz="1600" b="1" dirty="0">
              <a:solidFill>
                <a:srgbClr val="7030A0"/>
              </a:solidFill>
            </a:endParaRPr>
          </a:p>
        </p:txBody>
      </p:sp>
      <p:sp>
        <p:nvSpPr>
          <p:cNvPr id="27" name="Rounded Rectangle 26"/>
          <p:cNvSpPr/>
          <p:nvPr/>
        </p:nvSpPr>
        <p:spPr>
          <a:xfrm>
            <a:off x="3599892" y="5362402"/>
            <a:ext cx="1368152" cy="68050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7030A0"/>
                </a:solidFill>
              </a:rPr>
              <a:t>Cash Received</a:t>
            </a:r>
            <a:endParaRPr lang="en-GB" sz="1600" b="1" dirty="0">
              <a:solidFill>
                <a:srgbClr val="7030A0"/>
              </a:solidFill>
            </a:endParaRPr>
          </a:p>
        </p:txBody>
      </p:sp>
      <p:sp>
        <p:nvSpPr>
          <p:cNvPr id="28" name="Rounded Rectangle 27"/>
          <p:cNvSpPr/>
          <p:nvPr/>
        </p:nvSpPr>
        <p:spPr>
          <a:xfrm>
            <a:off x="5292080" y="5665406"/>
            <a:ext cx="1368152" cy="68050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7030A0"/>
                </a:solidFill>
              </a:rPr>
              <a:t>Contracts Placed</a:t>
            </a:r>
            <a:endParaRPr lang="en-GB" sz="1600" b="1" dirty="0">
              <a:solidFill>
                <a:srgbClr val="7030A0"/>
              </a:solidFill>
            </a:endParaRPr>
          </a:p>
        </p:txBody>
      </p:sp>
      <p:sp>
        <p:nvSpPr>
          <p:cNvPr id="29" name="Oval 28"/>
          <p:cNvSpPr/>
          <p:nvPr/>
        </p:nvSpPr>
        <p:spPr>
          <a:xfrm>
            <a:off x="6732240" y="2738161"/>
            <a:ext cx="1872208" cy="127206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Planning Permission Granted by LA</a:t>
            </a:r>
            <a:endParaRPr lang="en-GB" b="1" dirty="0"/>
          </a:p>
        </p:txBody>
      </p:sp>
      <p:sp>
        <p:nvSpPr>
          <p:cNvPr id="30" name="Rounded Rectangle 29"/>
          <p:cNvSpPr/>
          <p:nvPr/>
        </p:nvSpPr>
        <p:spPr>
          <a:xfrm>
            <a:off x="7668344" y="4323751"/>
            <a:ext cx="1368152" cy="680508"/>
          </a:xfrm>
          <a:prstGeom prst="roundRect">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7030A0"/>
                </a:solidFill>
              </a:rPr>
              <a:t>Lease Agreed</a:t>
            </a:r>
            <a:endParaRPr lang="en-GB" sz="1600" b="1" dirty="0">
              <a:solidFill>
                <a:srgbClr val="7030A0"/>
              </a:solidFill>
            </a:endParaRPr>
          </a:p>
        </p:txBody>
      </p:sp>
      <p:cxnSp>
        <p:nvCxnSpPr>
          <p:cNvPr id="34" name="Straight Arrow Connector 33"/>
          <p:cNvCxnSpPr>
            <a:stCxn id="13" idx="3"/>
            <a:endCxn id="29" idx="2"/>
          </p:cNvCxnSpPr>
          <p:nvPr/>
        </p:nvCxnSpPr>
        <p:spPr>
          <a:xfrm flipV="1">
            <a:off x="2627784" y="3374193"/>
            <a:ext cx="4104456" cy="592144"/>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9" idx="4"/>
            <a:endCxn id="30" idx="0"/>
          </p:cNvCxnSpPr>
          <p:nvPr/>
        </p:nvCxnSpPr>
        <p:spPr>
          <a:xfrm>
            <a:off x="7668344" y="4010225"/>
            <a:ext cx="684076" cy="3135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 idx="4"/>
            <a:endCxn id="12" idx="0"/>
          </p:cNvCxnSpPr>
          <p:nvPr/>
        </p:nvCxnSpPr>
        <p:spPr>
          <a:xfrm flipH="1">
            <a:off x="6840252" y="4010225"/>
            <a:ext cx="828092" cy="3135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888542" y="5189094"/>
            <a:ext cx="2159938" cy="1224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7030A0"/>
                </a:solidFill>
              </a:rPr>
              <a:t>All Agreements Signed</a:t>
            </a:r>
            <a:endParaRPr lang="en-GB" b="1" dirty="0">
              <a:solidFill>
                <a:srgbClr val="7030A0"/>
              </a:solidFill>
            </a:endParaRPr>
          </a:p>
        </p:txBody>
      </p:sp>
      <p:cxnSp>
        <p:nvCxnSpPr>
          <p:cNvPr id="49" name="Straight Arrow Connector 48"/>
          <p:cNvCxnSpPr>
            <a:endCxn id="47" idx="1"/>
          </p:cNvCxnSpPr>
          <p:nvPr/>
        </p:nvCxnSpPr>
        <p:spPr>
          <a:xfrm>
            <a:off x="6814080" y="5004259"/>
            <a:ext cx="390778" cy="3641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28" idx="3"/>
            <a:endCxn id="47" idx="2"/>
          </p:cNvCxnSpPr>
          <p:nvPr/>
        </p:nvCxnSpPr>
        <p:spPr>
          <a:xfrm flipV="1">
            <a:off x="6660232" y="5801464"/>
            <a:ext cx="228310" cy="2041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47" idx="0"/>
          </p:cNvCxnSpPr>
          <p:nvPr/>
        </p:nvCxnSpPr>
        <p:spPr>
          <a:xfrm flipH="1">
            <a:off x="7968511" y="4991097"/>
            <a:ext cx="383909" cy="1979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2627784" y="2867400"/>
            <a:ext cx="1993540" cy="672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7030A0"/>
                </a:solidFill>
              </a:rPr>
              <a:t>Options Secured</a:t>
            </a:r>
            <a:endParaRPr lang="en-GB" b="1" dirty="0">
              <a:solidFill>
                <a:srgbClr val="7030A0"/>
              </a:solidFill>
            </a:endParaRPr>
          </a:p>
        </p:txBody>
      </p:sp>
      <p:cxnSp>
        <p:nvCxnSpPr>
          <p:cNvPr id="83" name="Straight Arrow Connector 82"/>
          <p:cNvCxnSpPr>
            <a:stCxn id="15" idx="3"/>
            <a:endCxn id="12" idx="1"/>
          </p:cNvCxnSpPr>
          <p:nvPr/>
        </p:nvCxnSpPr>
        <p:spPr>
          <a:xfrm>
            <a:off x="5893430" y="4663413"/>
            <a:ext cx="262746" cy="5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809728" y="3601106"/>
            <a:ext cx="1005147" cy="369332"/>
          </a:xfrm>
          <a:prstGeom prst="rect">
            <a:avLst/>
          </a:prstGeom>
          <a:noFill/>
        </p:spPr>
        <p:txBody>
          <a:bodyPr wrap="none" rtlCol="0">
            <a:spAutoFit/>
          </a:bodyPr>
          <a:lstStyle/>
          <a:p>
            <a:r>
              <a:rPr lang="en-GB" dirty="0" smtClean="0"/>
              <a:t>8 Weeks</a:t>
            </a:r>
            <a:endParaRPr lang="en-GB" dirty="0"/>
          </a:p>
        </p:txBody>
      </p:sp>
    </p:spTree>
    <p:extLst>
      <p:ext uri="{BB962C8B-B14F-4D97-AF65-F5344CB8AC3E}">
        <p14:creationId xmlns:p14="http://schemas.microsoft.com/office/powerpoint/2010/main" val="4232472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636912"/>
            <a:ext cx="8640960" cy="3168352"/>
          </a:xfrm>
        </p:spPr>
        <p:txBody>
          <a:bodyPr numCol="2">
            <a:noAutofit/>
          </a:bodyPr>
          <a:lstStyle/>
          <a:p>
            <a:r>
              <a:rPr lang="en-GB" sz="2000" dirty="0" smtClean="0"/>
              <a:t>Four installation types – 0.75 acre increments up to 1.234 acres (</a:t>
            </a:r>
            <a:r>
              <a:rPr lang="en-GB" sz="2000" dirty="0" err="1" smtClean="0"/>
              <a:t>poss</a:t>
            </a:r>
            <a:r>
              <a:rPr lang="en-GB" sz="2000" dirty="0" smtClean="0"/>
              <a:t> 2 acres in exceptional cases)</a:t>
            </a:r>
          </a:p>
          <a:p>
            <a:r>
              <a:rPr lang="en-GB" sz="2000" dirty="0" smtClean="0"/>
              <a:t>4 sites per month rising to target of average of 22 per month by month 7</a:t>
            </a:r>
          </a:p>
          <a:p>
            <a:r>
              <a:rPr lang="en-GB" sz="2000" dirty="0" smtClean="0"/>
              <a:t>Target 1250 sites, c. 1,000 acres, c. 1,100,000 250kW panels</a:t>
            </a:r>
          </a:p>
          <a:p>
            <a:r>
              <a:rPr lang="en-GB" sz="2000" dirty="0" smtClean="0"/>
              <a:t>Average Installation costs c. £1.15 per watt including all professional fees, installation and connection costs</a:t>
            </a:r>
          </a:p>
          <a:p>
            <a:r>
              <a:rPr lang="en-GB" sz="2000" dirty="0"/>
              <a:t>Regional Targets</a:t>
            </a:r>
          </a:p>
          <a:p>
            <a:pPr lvl="1"/>
            <a:r>
              <a:rPr lang="en-GB" sz="2000" dirty="0"/>
              <a:t>30% South Coast</a:t>
            </a:r>
          </a:p>
          <a:p>
            <a:pPr lvl="1"/>
            <a:r>
              <a:rPr lang="en-GB" sz="2000" dirty="0"/>
              <a:t>25% South</a:t>
            </a:r>
          </a:p>
          <a:p>
            <a:pPr lvl="1"/>
            <a:r>
              <a:rPr lang="en-GB" sz="2000" dirty="0"/>
              <a:t>20% Midlands</a:t>
            </a:r>
          </a:p>
          <a:p>
            <a:pPr lvl="1"/>
            <a:r>
              <a:rPr lang="en-GB" sz="2000" dirty="0"/>
              <a:t>20% North</a:t>
            </a:r>
          </a:p>
          <a:p>
            <a:pPr lvl="1"/>
            <a:r>
              <a:rPr lang="en-GB" sz="2000" dirty="0"/>
              <a:t>5% Scotland</a:t>
            </a:r>
          </a:p>
          <a:p>
            <a:endParaRPr lang="en-GB" sz="2000" dirty="0" smtClean="0"/>
          </a:p>
        </p:txBody>
      </p:sp>
      <p:sp>
        <p:nvSpPr>
          <p:cNvPr id="3" name="Title 2"/>
          <p:cNvSpPr>
            <a:spLocks noGrp="1"/>
          </p:cNvSpPr>
          <p:nvPr>
            <p:ph type="title"/>
          </p:nvPr>
        </p:nvSpPr>
        <p:spPr/>
        <p:txBody>
          <a:bodyPr/>
          <a:lstStyle/>
          <a:p>
            <a:r>
              <a:rPr lang="en-GB" dirty="0" smtClean="0"/>
              <a:t>Operation (2)</a:t>
            </a:r>
            <a:endParaRPr lang="en-GB" dirty="0"/>
          </a:p>
        </p:txBody>
      </p:sp>
      <p:sp>
        <p:nvSpPr>
          <p:cNvPr id="6" name="Date Placeholder 5"/>
          <p:cNvSpPr>
            <a:spLocks noGrp="1"/>
          </p:cNvSpPr>
          <p:nvPr>
            <p:ph type="dt" sz="half" idx="10"/>
          </p:nvPr>
        </p:nvSpPr>
        <p:spPr>
          <a:xfrm>
            <a:off x="5163672" y="6250164"/>
            <a:ext cx="3786690" cy="365125"/>
          </a:xfrm>
        </p:spPr>
        <p:txBody>
          <a:bodyPr/>
          <a:lstStyle/>
          <a:p>
            <a:fld id="{96FDB981-6109-4CDD-8A72-0531C5339FA1}" type="datetime1">
              <a:rPr lang="en-GB" smtClean="0"/>
              <a:t>07/06/2013</a:t>
            </a:fld>
            <a:endParaRPr lang="en-GB" dirty="0"/>
          </a:p>
        </p:txBody>
      </p:sp>
      <p:sp>
        <p:nvSpPr>
          <p:cNvPr id="7" name="Footer Placeholder 6"/>
          <p:cNvSpPr>
            <a:spLocks noGrp="1"/>
          </p:cNvSpPr>
          <p:nvPr>
            <p:ph type="ftr" sz="quarter" idx="11"/>
          </p:nvPr>
        </p:nvSpPr>
        <p:spPr>
          <a:xfrm>
            <a:off x="193638" y="6250164"/>
            <a:ext cx="3786691" cy="365125"/>
          </a:xfrm>
        </p:spPr>
        <p:txBody>
          <a:bodyPr/>
          <a:lstStyle/>
          <a:p>
            <a:r>
              <a:rPr lang="en-US" b="1" i="1" cap="all" smtClean="0">
                <a:solidFill>
                  <a:srgbClr val="7030A0"/>
                </a:solidFill>
                <a:effectLst>
                  <a:reflection blurRad="12700" stA="28000" endPos="45000" dist="1003" dir="5400000" sy="-100000" algn="bl"/>
                </a:effectLst>
              </a:rPr>
              <a:t>PFP</a:t>
            </a:r>
            <a:r>
              <a:rPr lang="en-US" b="1" i="1" cap="all" smtClean="0">
                <a:effectLst>
                  <a:reflection blurRad="12700" stA="28000" endPos="45000" dist="1003" dir="5400000" sy="-100000" algn="bl"/>
                </a:effectLst>
              </a:rPr>
              <a:t> </a:t>
            </a:r>
            <a:r>
              <a:rPr lang="en-US" smtClean="0"/>
              <a:t>| </a:t>
            </a:r>
            <a:r>
              <a:rPr lang="en-US" b="1" smtClean="0">
                <a:solidFill>
                  <a:srgbClr val="7030A0"/>
                </a:solidFill>
                <a:effectLst>
                  <a:outerShdw blurRad="41275" dist="12700" dir="12000000" algn="tl">
                    <a:srgbClr val="000000">
                      <a:alpha val="40000"/>
                    </a:srgbClr>
                  </a:outerShdw>
                </a:effectLst>
              </a:rPr>
              <a:t>Property Fund Partners Ltd</a:t>
            </a:r>
            <a:endParaRPr lang="en-GB" dirty="0"/>
          </a:p>
        </p:txBody>
      </p:sp>
    </p:spTree>
    <p:extLst>
      <p:ext uri="{BB962C8B-B14F-4D97-AF65-F5344CB8AC3E}">
        <p14:creationId xmlns:p14="http://schemas.microsoft.com/office/powerpoint/2010/main" val="760240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556792"/>
            <a:ext cx="8712968" cy="4104456"/>
          </a:xfrm>
        </p:spPr>
        <p:txBody>
          <a:bodyPr>
            <a:noAutofit/>
          </a:bodyPr>
          <a:lstStyle/>
          <a:p>
            <a:r>
              <a:rPr lang="en-GB" b="1" dirty="0" smtClean="0"/>
              <a:t>Land occupied under 25 year Lease agreements or 40 years if appropriate</a:t>
            </a:r>
          </a:p>
          <a:p>
            <a:r>
              <a:rPr lang="en-GB" dirty="0" smtClean="0"/>
              <a:t>Rental Payment either by way of annual rent, percentage of income or installation of panels for the Farms use</a:t>
            </a:r>
          </a:p>
          <a:p>
            <a:r>
              <a:rPr lang="en-GB" dirty="0" smtClean="0"/>
              <a:t>Panels fixed in due south position at 30-40 degrees with inverters providing remote monitoring of panel performance</a:t>
            </a:r>
          </a:p>
          <a:p>
            <a:r>
              <a:rPr lang="en-GB" dirty="0" smtClean="0"/>
              <a:t>Panels set in rows 3-4 meters apart and no more than 4m high with minimal foundations</a:t>
            </a:r>
          </a:p>
          <a:p>
            <a:r>
              <a:rPr lang="en-GB" dirty="0" smtClean="0"/>
              <a:t>All sites bounded by secure fence and landscaping and fully insured against theft, malicious damage and public liability</a:t>
            </a:r>
          </a:p>
          <a:p>
            <a:r>
              <a:rPr lang="en-GB" dirty="0" smtClean="0"/>
              <a:t>Sites maintained by farmers and monitored remotely and inspected periodically</a:t>
            </a:r>
            <a:endParaRPr lang="en-GB" dirty="0"/>
          </a:p>
        </p:txBody>
      </p:sp>
      <p:sp>
        <p:nvSpPr>
          <p:cNvPr id="3" name="Title 2"/>
          <p:cNvSpPr>
            <a:spLocks noGrp="1"/>
          </p:cNvSpPr>
          <p:nvPr>
            <p:ph type="title"/>
          </p:nvPr>
        </p:nvSpPr>
        <p:spPr/>
        <p:txBody>
          <a:bodyPr/>
          <a:lstStyle/>
          <a:p>
            <a:r>
              <a:rPr lang="en-GB" dirty="0" smtClean="0"/>
              <a:t>Operation (3)</a:t>
            </a:r>
            <a:endParaRPr lang="en-GB" dirty="0"/>
          </a:p>
        </p:txBody>
      </p:sp>
      <p:sp>
        <p:nvSpPr>
          <p:cNvPr id="6" name="Date Placeholder 5"/>
          <p:cNvSpPr>
            <a:spLocks noGrp="1"/>
          </p:cNvSpPr>
          <p:nvPr>
            <p:ph type="dt" sz="half" idx="10"/>
          </p:nvPr>
        </p:nvSpPr>
        <p:spPr>
          <a:xfrm>
            <a:off x="5163672" y="6250164"/>
            <a:ext cx="3786690" cy="365125"/>
          </a:xfrm>
        </p:spPr>
        <p:txBody>
          <a:bodyPr/>
          <a:lstStyle/>
          <a:p>
            <a:fld id="{96FDB981-6109-4CDD-8A72-0531C5339FA1}" type="datetime1">
              <a:rPr lang="en-GB" smtClean="0"/>
              <a:t>07/06/2013</a:t>
            </a:fld>
            <a:endParaRPr lang="en-GB" dirty="0"/>
          </a:p>
        </p:txBody>
      </p:sp>
      <p:sp>
        <p:nvSpPr>
          <p:cNvPr id="7" name="Footer Placeholder 6"/>
          <p:cNvSpPr>
            <a:spLocks noGrp="1"/>
          </p:cNvSpPr>
          <p:nvPr>
            <p:ph type="ftr" sz="quarter" idx="11"/>
          </p:nvPr>
        </p:nvSpPr>
        <p:spPr>
          <a:xfrm>
            <a:off x="193638" y="6250164"/>
            <a:ext cx="3786691" cy="365125"/>
          </a:xfrm>
        </p:spPr>
        <p:txBody>
          <a:bodyPr/>
          <a:lstStyle/>
          <a:p>
            <a:r>
              <a:rPr lang="en-US" b="1" i="1" cap="all" dirty="0" smtClean="0">
                <a:solidFill>
                  <a:srgbClr val="7030A0"/>
                </a:solidFill>
                <a:effectLst>
                  <a:reflection blurRad="12700" stA="28000" endPos="45000" dist="1003" dir="5400000" sy="-100000" algn="bl"/>
                </a:effectLst>
              </a:rPr>
              <a:t>PFP</a:t>
            </a:r>
            <a:r>
              <a:rPr lang="en-US" b="1" i="1" cap="all" dirty="0" smtClean="0">
                <a:effectLst>
                  <a:reflection blurRad="12700" stA="28000" endPos="45000" dist="1003" dir="5400000" sy="-100000" algn="bl"/>
                </a:effectLst>
              </a:rPr>
              <a:t> </a:t>
            </a:r>
            <a:r>
              <a:rPr lang="en-US" dirty="0" smtClean="0"/>
              <a:t>| </a:t>
            </a:r>
            <a:r>
              <a:rPr lang="en-US" b="1" dirty="0" smtClean="0">
                <a:solidFill>
                  <a:srgbClr val="7030A0"/>
                </a:solidFill>
                <a:effectLst>
                  <a:outerShdw blurRad="41275" dist="12700" dir="12000000" algn="tl">
                    <a:srgbClr val="000000">
                      <a:alpha val="40000"/>
                    </a:srgbClr>
                  </a:outerShdw>
                </a:effectLst>
              </a:rPr>
              <a:t>Property Fund </a:t>
            </a:r>
            <a:r>
              <a:rPr lang="en-US" b="1" dirty="0" smtClean="0">
                <a:solidFill>
                  <a:srgbClr val="7030A0"/>
                </a:solidFill>
                <a:effectLst>
                  <a:outerShdw blurRad="41275" dist="12700" dir="12000000" algn="tl">
                    <a:srgbClr val="000000">
                      <a:alpha val="40000"/>
                    </a:srgbClr>
                  </a:outerShdw>
                </a:effectLst>
              </a:rPr>
              <a:t>Partners </a:t>
            </a:r>
            <a:r>
              <a:rPr lang="en-US" b="1" dirty="0" smtClean="0">
                <a:solidFill>
                  <a:srgbClr val="7030A0"/>
                </a:solidFill>
                <a:effectLst>
                  <a:outerShdw blurRad="41275" dist="12700" dir="12000000" algn="tl">
                    <a:srgbClr val="000000">
                      <a:alpha val="40000"/>
                    </a:srgbClr>
                  </a:outerShdw>
                </a:effectLst>
              </a:rPr>
              <a:t>Ltd</a:t>
            </a:r>
            <a:endParaRPr lang="en-GB" dirty="0"/>
          </a:p>
        </p:txBody>
      </p:sp>
    </p:spTree>
    <p:extLst>
      <p:ext uri="{BB962C8B-B14F-4D97-AF65-F5344CB8AC3E}">
        <p14:creationId xmlns:p14="http://schemas.microsoft.com/office/powerpoint/2010/main" val="4260474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556792"/>
            <a:ext cx="8712968" cy="4824536"/>
          </a:xfrm>
        </p:spPr>
        <p:txBody>
          <a:bodyPr>
            <a:noAutofit/>
          </a:bodyPr>
          <a:lstStyle/>
          <a:p>
            <a:r>
              <a:rPr lang="en-GB" b="1" dirty="0" smtClean="0"/>
              <a:t>Standard Feasibility assessment model utilised across the UK via network of Project Managers</a:t>
            </a:r>
          </a:p>
          <a:p>
            <a:r>
              <a:rPr lang="en-GB" dirty="0" smtClean="0"/>
              <a:t>Standard and centralised Planning process employed for each site</a:t>
            </a:r>
          </a:p>
          <a:p>
            <a:r>
              <a:rPr lang="en-GB" dirty="0" smtClean="0"/>
              <a:t>Standard documents used to agree Leases with Farmers and Energy Companies</a:t>
            </a:r>
          </a:p>
          <a:p>
            <a:r>
              <a:rPr lang="en-GB" dirty="0" smtClean="0"/>
              <a:t>Competitively priced installation contracts agreed with limited number of reputable regional contractors on Framework Agreements</a:t>
            </a:r>
          </a:p>
          <a:p>
            <a:r>
              <a:rPr lang="en-GB" dirty="0" smtClean="0"/>
              <a:t>Purchasing power utilised to manage cost of PV panels via direct relationships with manufacturers</a:t>
            </a:r>
          </a:p>
          <a:p>
            <a:r>
              <a:rPr lang="en-GB" dirty="0" smtClean="0"/>
              <a:t>Standard IFA Agent contracts </a:t>
            </a:r>
            <a:endParaRPr lang="en-GB" dirty="0"/>
          </a:p>
        </p:txBody>
      </p:sp>
      <p:sp>
        <p:nvSpPr>
          <p:cNvPr id="3" name="Title 2"/>
          <p:cNvSpPr>
            <a:spLocks noGrp="1"/>
          </p:cNvSpPr>
          <p:nvPr>
            <p:ph type="title"/>
          </p:nvPr>
        </p:nvSpPr>
        <p:spPr/>
        <p:txBody>
          <a:bodyPr/>
          <a:lstStyle/>
          <a:p>
            <a:r>
              <a:rPr lang="en-GB" dirty="0" smtClean="0"/>
              <a:t>Operation (4)</a:t>
            </a:r>
            <a:endParaRPr lang="en-GB" dirty="0"/>
          </a:p>
        </p:txBody>
      </p:sp>
      <p:sp>
        <p:nvSpPr>
          <p:cNvPr id="6" name="Date Placeholder 5"/>
          <p:cNvSpPr>
            <a:spLocks noGrp="1"/>
          </p:cNvSpPr>
          <p:nvPr>
            <p:ph type="dt" sz="half" idx="10"/>
          </p:nvPr>
        </p:nvSpPr>
        <p:spPr>
          <a:xfrm>
            <a:off x="5163672" y="6250164"/>
            <a:ext cx="3786690" cy="365125"/>
          </a:xfrm>
        </p:spPr>
        <p:txBody>
          <a:bodyPr/>
          <a:lstStyle/>
          <a:p>
            <a:fld id="{96FDB981-6109-4CDD-8A72-0531C5339FA1}" type="datetime1">
              <a:rPr lang="en-GB" smtClean="0"/>
              <a:t>07/06/2013</a:t>
            </a:fld>
            <a:endParaRPr lang="en-GB" dirty="0"/>
          </a:p>
        </p:txBody>
      </p:sp>
      <p:sp>
        <p:nvSpPr>
          <p:cNvPr id="7" name="Footer Placeholder 6"/>
          <p:cNvSpPr>
            <a:spLocks noGrp="1"/>
          </p:cNvSpPr>
          <p:nvPr>
            <p:ph type="ftr" sz="quarter" idx="11"/>
          </p:nvPr>
        </p:nvSpPr>
        <p:spPr>
          <a:xfrm>
            <a:off x="193638" y="6250164"/>
            <a:ext cx="3786691" cy="365125"/>
          </a:xfrm>
        </p:spPr>
        <p:txBody>
          <a:bodyPr/>
          <a:lstStyle/>
          <a:p>
            <a:r>
              <a:rPr lang="en-US" b="1" i="1" cap="all" dirty="0" smtClean="0">
                <a:solidFill>
                  <a:srgbClr val="7030A0"/>
                </a:solidFill>
                <a:effectLst>
                  <a:reflection blurRad="12700" stA="28000" endPos="45000" dist="1003" dir="5400000" sy="-100000" algn="bl"/>
                </a:effectLst>
              </a:rPr>
              <a:t>PFP</a:t>
            </a:r>
            <a:r>
              <a:rPr lang="en-US" b="1" i="1" cap="all" dirty="0" smtClean="0">
                <a:effectLst>
                  <a:reflection blurRad="12700" stA="28000" endPos="45000" dist="1003" dir="5400000" sy="-100000" algn="bl"/>
                </a:effectLst>
              </a:rPr>
              <a:t> </a:t>
            </a:r>
            <a:r>
              <a:rPr lang="en-US" dirty="0" smtClean="0"/>
              <a:t>| </a:t>
            </a:r>
            <a:r>
              <a:rPr lang="en-US" b="1" dirty="0" smtClean="0">
                <a:solidFill>
                  <a:srgbClr val="7030A0"/>
                </a:solidFill>
                <a:effectLst>
                  <a:outerShdw blurRad="41275" dist="12700" dir="12000000" algn="tl">
                    <a:srgbClr val="000000">
                      <a:alpha val="40000"/>
                    </a:srgbClr>
                  </a:outerShdw>
                </a:effectLst>
              </a:rPr>
              <a:t>Property Fund </a:t>
            </a:r>
            <a:r>
              <a:rPr lang="en-US" b="1" dirty="0" smtClean="0">
                <a:solidFill>
                  <a:srgbClr val="7030A0"/>
                </a:solidFill>
                <a:effectLst>
                  <a:outerShdw blurRad="41275" dist="12700" dir="12000000" algn="tl">
                    <a:srgbClr val="000000">
                      <a:alpha val="40000"/>
                    </a:srgbClr>
                  </a:outerShdw>
                </a:effectLst>
              </a:rPr>
              <a:t>Partners </a:t>
            </a:r>
            <a:r>
              <a:rPr lang="en-US" b="1" dirty="0" smtClean="0">
                <a:solidFill>
                  <a:srgbClr val="7030A0"/>
                </a:solidFill>
                <a:effectLst>
                  <a:outerShdw blurRad="41275" dist="12700" dir="12000000" algn="tl">
                    <a:srgbClr val="000000">
                      <a:alpha val="40000"/>
                    </a:srgbClr>
                  </a:outerShdw>
                </a:effectLst>
              </a:rPr>
              <a:t>Ltd</a:t>
            </a:r>
            <a:endParaRPr lang="en-GB" dirty="0"/>
          </a:p>
        </p:txBody>
      </p:sp>
    </p:spTree>
    <p:extLst>
      <p:ext uri="{BB962C8B-B14F-4D97-AF65-F5344CB8AC3E}">
        <p14:creationId xmlns:p14="http://schemas.microsoft.com/office/powerpoint/2010/main" val="1301905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Analysis</a:t>
            </a:r>
            <a:endParaRPr lang="en-GB" dirty="0"/>
          </a:p>
        </p:txBody>
      </p:sp>
      <p:sp>
        <p:nvSpPr>
          <p:cNvPr id="3" name="Content Placeholder 2"/>
          <p:cNvSpPr>
            <a:spLocks noGrp="1"/>
          </p:cNvSpPr>
          <p:nvPr>
            <p:ph sz="quarter" idx="13"/>
          </p:nvPr>
        </p:nvSpPr>
        <p:spPr>
          <a:xfrm>
            <a:off x="821816" y="1412776"/>
            <a:ext cx="3966208" cy="4281656"/>
          </a:xfrm>
        </p:spPr>
        <p:txBody>
          <a:bodyPr>
            <a:noAutofit/>
          </a:bodyPr>
          <a:lstStyle/>
          <a:p>
            <a:r>
              <a:rPr lang="en-GB" sz="2000" b="1" dirty="0" smtClean="0"/>
              <a:t>20 year contract income</a:t>
            </a:r>
          </a:p>
          <a:p>
            <a:r>
              <a:rPr lang="en-GB" sz="1800" dirty="0" smtClean="0"/>
              <a:t>Strong income covenant</a:t>
            </a:r>
          </a:p>
          <a:p>
            <a:r>
              <a:rPr lang="en-GB" sz="1800" dirty="0" smtClean="0"/>
              <a:t>Income inflation proof</a:t>
            </a:r>
          </a:p>
          <a:p>
            <a:r>
              <a:rPr lang="en-GB" sz="1800" dirty="0" smtClean="0"/>
              <a:t>Modular implementation </a:t>
            </a:r>
          </a:p>
          <a:p>
            <a:r>
              <a:rPr lang="en-GB" sz="1800" dirty="0" smtClean="0"/>
              <a:t>Short implementation phase</a:t>
            </a:r>
          </a:p>
          <a:p>
            <a:r>
              <a:rPr lang="en-GB" sz="1800" dirty="0" smtClean="0"/>
              <a:t>Ease of Management</a:t>
            </a:r>
          </a:p>
          <a:p>
            <a:r>
              <a:rPr lang="en-GB" sz="1800" dirty="0" smtClean="0"/>
              <a:t>Low investment requirements</a:t>
            </a:r>
          </a:p>
          <a:p>
            <a:r>
              <a:rPr lang="en-GB" sz="1800" dirty="0" smtClean="0"/>
              <a:t>Improving technology</a:t>
            </a:r>
          </a:p>
          <a:p>
            <a:r>
              <a:rPr lang="en-GB" sz="1800" dirty="0" smtClean="0"/>
              <a:t>Reducing costs</a:t>
            </a:r>
          </a:p>
          <a:p>
            <a:r>
              <a:rPr lang="en-GB" sz="1800" dirty="0" smtClean="0"/>
              <a:t>Limited competition</a:t>
            </a:r>
          </a:p>
          <a:p>
            <a:r>
              <a:rPr lang="en-GB" sz="1800" dirty="0" smtClean="0"/>
              <a:t>Large target market for sites</a:t>
            </a:r>
          </a:p>
          <a:p>
            <a:r>
              <a:rPr lang="en-GB" sz="2000" b="1" dirty="0" smtClean="0"/>
              <a:t>Strong Investor returns</a:t>
            </a:r>
          </a:p>
          <a:p>
            <a:r>
              <a:rPr lang="en-GB" sz="1800" dirty="0" smtClean="0"/>
              <a:t>Ease of replication and diversification</a:t>
            </a:r>
          </a:p>
          <a:p>
            <a:r>
              <a:rPr lang="en-GB" sz="1800" dirty="0" smtClean="0"/>
              <a:t>Government support</a:t>
            </a:r>
          </a:p>
          <a:p>
            <a:endParaRPr lang="en-GB" sz="1800" dirty="0"/>
          </a:p>
        </p:txBody>
      </p:sp>
      <p:sp>
        <p:nvSpPr>
          <p:cNvPr id="4" name="Content Placeholder 3"/>
          <p:cNvSpPr>
            <a:spLocks noGrp="1"/>
          </p:cNvSpPr>
          <p:nvPr>
            <p:ph sz="quarter" idx="14"/>
          </p:nvPr>
        </p:nvSpPr>
        <p:spPr>
          <a:xfrm>
            <a:off x="4350208" y="2679192"/>
            <a:ext cx="3822192" cy="3447288"/>
          </a:xfrm>
        </p:spPr>
        <p:txBody>
          <a:bodyPr>
            <a:normAutofit/>
          </a:bodyPr>
          <a:lstStyle/>
          <a:p>
            <a:r>
              <a:rPr lang="en-GB" sz="1800" dirty="0" smtClean="0"/>
              <a:t>Planning Permission restrictions</a:t>
            </a:r>
          </a:p>
          <a:p>
            <a:r>
              <a:rPr lang="en-GB" sz="1800" dirty="0" smtClean="0"/>
              <a:t>Mechanical Failure</a:t>
            </a:r>
          </a:p>
          <a:p>
            <a:r>
              <a:rPr lang="en-GB" sz="1800" dirty="0" smtClean="0"/>
              <a:t>Theft of Equipment</a:t>
            </a:r>
          </a:p>
          <a:p>
            <a:r>
              <a:rPr lang="en-GB" sz="1800" dirty="0" smtClean="0"/>
              <a:t>Grid access costs or delays</a:t>
            </a:r>
          </a:p>
          <a:p>
            <a:r>
              <a:rPr lang="en-GB" sz="1800" dirty="0" smtClean="0"/>
              <a:t>Limited current investment market </a:t>
            </a:r>
          </a:p>
          <a:p>
            <a:r>
              <a:rPr lang="en-GB" sz="1800" dirty="0" smtClean="0"/>
              <a:t>Government policy change</a:t>
            </a:r>
          </a:p>
          <a:p>
            <a:r>
              <a:rPr lang="en-GB" sz="1800" dirty="0" smtClean="0"/>
              <a:t>Potential Fund Redemptions</a:t>
            </a:r>
          </a:p>
          <a:p>
            <a:r>
              <a:rPr lang="en-GB" sz="1800" dirty="0" smtClean="0"/>
              <a:t>Limited number of Fund Administrators and partners</a:t>
            </a:r>
          </a:p>
          <a:p>
            <a:endParaRPr lang="en-GB" sz="1800" dirty="0"/>
          </a:p>
        </p:txBody>
      </p:sp>
      <p:sp>
        <p:nvSpPr>
          <p:cNvPr id="5" name="Date Placeholder 4"/>
          <p:cNvSpPr>
            <a:spLocks noGrp="1"/>
          </p:cNvSpPr>
          <p:nvPr>
            <p:ph type="dt" sz="half" idx="10"/>
          </p:nvPr>
        </p:nvSpPr>
        <p:spPr/>
        <p:txBody>
          <a:bodyPr/>
          <a:lstStyle/>
          <a:p>
            <a:fld id="{EF6C5F1E-138F-46C0-AEE8-A5947145E402}" type="datetime1">
              <a:rPr lang="en-GB" smtClean="0"/>
              <a:t>07/06/2013</a:t>
            </a:fld>
            <a:endParaRPr lang="en-GB"/>
          </a:p>
        </p:txBody>
      </p:sp>
      <p:sp>
        <p:nvSpPr>
          <p:cNvPr id="6" name="Footer Placeholder 5"/>
          <p:cNvSpPr>
            <a:spLocks noGrp="1"/>
          </p:cNvSpPr>
          <p:nvPr>
            <p:ph type="ftr" sz="quarter" idx="11"/>
          </p:nvPr>
        </p:nvSpPr>
        <p:spPr/>
        <p:txBody>
          <a:bodyPr/>
          <a:lstStyle/>
          <a:p>
            <a:r>
              <a:rPr lang="en-US" b="1" i="1" cap="all" smtClean="0">
                <a:solidFill>
                  <a:srgbClr val="7030A0"/>
                </a:solidFill>
                <a:effectLst>
                  <a:reflection blurRad="12700" stA="28000" endPos="45000" dist="1003" dir="5400000" sy="-100000" algn="bl"/>
                </a:effectLst>
              </a:rPr>
              <a:t>PFP</a:t>
            </a:r>
            <a:r>
              <a:rPr lang="en-US" b="1" i="1" cap="all" smtClean="0">
                <a:effectLst>
                  <a:reflection blurRad="12700" stA="28000" endPos="45000" dist="1003" dir="5400000" sy="-100000" algn="bl"/>
                </a:effectLst>
              </a:rPr>
              <a:t> </a:t>
            </a:r>
            <a:r>
              <a:rPr lang="en-US" smtClean="0"/>
              <a:t>| </a:t>
            </a:r>
            <a:r>
              <a:rPr lang="en-US" b="1" smtClean="0">
                <a:solidFill>
                  <a:srgbClr val="7030A0"/>
                </a:solidFill>
                <a:effectLst>
                  <a:outerShdw blurRad="41275" dist="12700" dir="12000000" algn="tl">
                    <a:srgbClr val="000000">
                      <a:alpha val="40000"/>
                    </a:srgbClr>
                  </a:outerShdw>
                </a:effectLst>
              </a:rPr>
              <a:t>Property Fund Partners Ltd</a:t>
            </a:r>
            <a:endParaRPr lang="en-GB" dirty="0"/>
          </a:p>
        </p:txBody>
      </p:sp>
      <p:sp>
        <p:nvSpPr>
          <p:cNvPr id="7" name="TextBox 6"/>
          <p:cNvSpPr txBox="1"/>
          <p:nvPr/>
        </p:nvSpPr>
        <p:spPr>
          <a:xfrm>
            <a:off x="107504" y="2060848"/>
            <a:ext cx="615553" cy="3744416"/>
          </a:xfrm>
          <a:prstGeom prst="rect">
            <a:avLst/>
          </a:prstGeom>
          <a:solidFill>
            <a:srgbClr val="FFFF00"/>
          </a:solidFill>
          <a:ln w="12700">
            <a:solidFill>
              <a:schemeClr val="tx1"/>
            </a:solidFill>
          </a:ln>
        </p:spPr>
        <p:txBody>
          <a:bodyPr vert="vert270" wrap="square" rtlCol="0">
            <a:spAutoFit/>
          </a:bodyPr>
          <a:lstStyle/>
          <a:p>
            <a:pPr algn="ctr"/>
            <a:r>
              <a:rPr lang="en-GB" sz="2800" b="1" dirty="0" smtClean="0"/>
              <a:t>Benefits</a:t>
            </a:r>
            <a:endParaRPr lang="en-GB" sz="2800" b="1" dirty="0"/>
          </a:p>
        </p:txBody>
      </p:sp>
      <p:sp>
        <p:nvSpPr>
          <p:cNvPr id="8" name="TextBox 7"/>
          <p:cNvSpPr txBox="1"/>
          <p:nvPr/>
        </p:nvSpPr>
        <p:spPr>
          <a:xfrm>
            <a:off x="8172400" y="2996952"/>
            <a:ext cx="615553" cy="2592288"/>
          </a:xfrm>
          <a:prstGeom prst="rect">
            <a:avLst/>
          </a:prstGeom>
          <a:solidFill>
            <a:srgbClr val="FFC000"/>
          </a:solidFill>
          <a:ln w="12700">
            <a:solidFill>
              <a:schemeClr val="tx1"/>
            </a:solidFill>
          </a:ln>
        </p:spPr>
        <p:txBody>
          <a:bodyPr vert="vert270" wrap="square" rtlCol="0">
            <a:spAutoFit/>
          </a:bodyPr>
          <a:lstStyle/>
          <a:p>
            <a:pPr algn="ctr"/>
            <a:r>
              <a:rPr lang="en-GB" sz="2800" b="1" dirty="0" smtClean="0"/>
              <a:t>Risks</a:t>
            </a:r>
            <a:endParaRPr lang="en-GB" sz="2800" b="1" dirty="0"/>
          </a:p>
        </p:txBody>
      </p:sp>
    </p:spTree>
    <p:extLst>
      <p:ext uri="{BB962C8B-B14F-4D97-AF65-F5344CB8AC3E}">
        <p14:creationId xmlns:p14="http://schemas.microsoft.com/office/powerpoint/2010/main" val="961993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16832"/>
            <a:ext cx="8568951" cy="3921885"/>
          </a:xfrm>
        </p:spPr>
        <p:txBody>
          <a:bodyPr>
            <a:normAutofit fontScale="92500" lnSpcReduction="20000"/>
          </a:bodyPr>
          <a:lstStyle/>
          <a:p>
            <a:r>
              <a:rPr lang="en-GB" sz="2600" b="1" dirty="0"/>
              <a:t>Build a </a:t>
            </a:r>
            <a:r>
              <a:rPr lang="en-GB" sz="2600" b="1" dirty="0" smtClean="0"/>
              <a:t>base portfolio </a:t>
            </a:r>
            <a:r>
              <a:rPr lang="en-GB" sz="2600" b="1" dirty="0"/>
              <a:t>of c. </a:t>
            </a:r>
            <a:r>
              <a:rPr lang="en-GB" sz="2600" b="1" dirty="0" smtClean="0"/>
              <a:t>£300m </a:t>
            </a:r>
            <a:r>
              <a:rPr lang="en-GB" sz="2600" b="1" dirty="0"/>
              <a:t>assets, </a:t>
            </a:r>
            <a:r>
              <a:rPr lang="en-GB" sz="2600" b="1" dirty="0" smtClean="0"/>
              <a:t>and to grow assets to c £750m by </a:t>
            </a:r>
            <a:r>
              <a:rPr lang="en-GB" sz="2600" b="1" dirty="0" smtClean="0"/>
              <a:t>year </a:t>
            </a:r>
            <a:r>
              <a:rPr lang="en-GB" sz="2600" b="1" dirty="0" smtClean="0"/>
              <a:t>10</a:t>
            </a:r>
          </a:p>
          <a:p>
            <a:r>
              <a:rPr lang="en-GB" dirty="0" smtClean="0"/>
              <a:t>Utilise existing relationships with landlords (farmers) to establish a Wind Turbine and a </a:t>
            </a:r>
            <a:r>
              <a:rPr lang="en-GB" dirty="0" err="1" smtClean="0"/>
              <a:t>BioMass</a:t>
            </a:r>
            <a:r>
              <a:rPr lang="en-GB" dirty="0" smtClean="0"/>
              <a:t> Investment Opportunities</a:t>
            </a:r>
          </a:p>
          <a:p>
            <a:r>
              <a:rPr lang="en-GB" dirty="0" smtClean="0"/>
              <a:t>Create template of Fund operation to replicate in other global markets</a:t>
            </a:r>
          </a:p>
          <a:p>
            <a:r>
              <a:rPr lang="en-GB" dirty="0" smtClean="0"/>
              <a:t>Attract Institutional interest in </a:t>
            </a:r>
            <a:r>
              <a:rPr lang="en-GB" dirty="0" err="1" smtClean="0"/>
              <a:t>SolarFieldsUK</a:t>
            </a:r>
            <a:r>
              <a:rPr lang="en-GB" dirty="0" smtClean="0"/>
              <a:t> Limited within 5 years to secure capital to fund diversification and expansion into new markets </a:t>
            </a:r>
          </a:p>
          <a:p>
            <a:r>
              <a:rPr lang="en-GB" dirty="0" smtClean="0"/>
              <a:t>Develop capability to sell generated </a:t>
            </a:r>
            <a:br>
              <a:rPr lang="en-GB" dirty="0" smtClean="0"/>
            </a:br>
            <a:r>
              <a:rPr lang="en-GB" dirty="0" smtClean="0"/>
              <a:t>electricity to farmers and increase income</a:t>
            </a:r>
            <a:br>
              <a:rPr lang="en-GB" dirty="0" smtClean="0"/>
            </a:br>
            <a:r>
              <a:rPr lang="en-GB" dirty="0" smtClean="0"/>
              <a:t>and exceed the current business plan</a:t>
            </a:r>
            <a:endParaRPr lang="en-GB" dirty="0"/>
          </a:p>
          <a:p>
            <a:endParaRPr lang="en-GB" dirty="0"/>
          </a:p>
        </p:txBody>
      </p:sp>
      <p:sp>
        <p:nvSpPr>
          <p:cNvPr id="3" name="Title 2"/>
          <p:cNvSpPr>
            <a:spLocks noGrp="1"/>
          </p:cNvSpPr>
          <p:nvPr>
            <p:ph type="title"/>
          </p:nvPr>
        </p:nvSpPr>
        <p:spPr/>
        <p:txBody>
          <a:bodyPr/>
          <a:lstStyle/>
          <a:p>
            <a:r>
              <a:rPr lang="en-GB" dirty="0" smtClean="0"/>
              <a:t>Future Growth Strategy</a:t>
            </a:r>
            <a:endParaRPr lang="en-GB" dirty="0"/>
          </a:p>
        </p:txBody>
      </p:sp>
      <p:sp>
        <p:nvSpPr>
          <p:cNvPr id="6" name="Date Placeholder 5"/>
          <p:cNvSpPr>
            <a:spLocks noGrp="1"/>
          </p:cNvSpPr>
          <p:nvPr>
            <p:ph type="dt" sz="half" idx="10"/>
          </p:nvPr>
        </p:nvSpPr>
        <p:spPr>
          <a:xfrm>
            <a:off x="5163672" y="6250164"/>
            <a:ext cx="3786690" cy="365125"/>
          </a:xfrm>
        </p:spPr>
        <p:txBody>
          <a:bodyPr/>
          <a:lstStyle/>
          <a:p>
            <a:fld id="{96FDB981-6109-4CDD-8A72-0531C5339FA1}" type="datetime1">
              <a:rPr lang="en-GB" smtClean="0"/>
              <a:t>07/06/2013</a:t>
            </a:fld>
            <a:endParaRPr lang="en-GB"/>
          </a:p>
        </p:txBody>
      </p:sp>
      <p:sp>
        <p:nvSpPr>
          <p:cNvPr id="7" name="Footer Placeholder 6"/>
          <p:cNvSpPr>
            <a:spLocks noGrp="1"/>
          </p:cNvSpPr>
          <p:nvPr>
            <p:ph type="ftr" sz="quarter" idx="11"/>
          </p:nvPr>
        </p:nvSpPr>
        <p:spPr>
          <a:xfrm>
            <a:off x="193638" y="6250164"/>
            <a:ext cx="3786691" cy="365125"/>
          </a:xfrm>
        </p:spPr>
        <p:txBody>
          <a:bodyPr/>
          <a:lstStyle/>
          <a:p>
            <a:r>
              <a:rPr lang="en-US" b="1" i="1" cap="all" smtClean="0">
                <a:solidFill>
                  <a:srgbClr val="7030A0"/>
                </a:solidFill>
                <a:effectLst>
                  <a:reflection blurRad="12700" stA="28000" endPos="45000" dist="1003" dir="5400000" sy="-100000" algn="bl"/>
                </a:effectLst>
              </a:rPr>
              <a:t>PFP</a:t>
            </a:r>
            <a:r>
              <a:rPr lang="en-US" b="1" i="1" cap="all" smtClean="0">
                <a:effectLst>
                  <a:reflection blurRad="12700" stA="28000" endPos="45000" dist="1003" dir="5400000" sy="-100000" algn="bl"/>
                </a:effectLst>
              </a:rPr>
              <a:t> </a:t>
            </a:r>
            <a:r>
              <a:rPr lang="en-US" smtClean="0"/>
              <a:t>| </a:t>
            </a:r>
            <a:r>
              <a:rPr lang="en-US" b="1" smtClean="0">
                <a:solidFill>
                  <a:srgbClr val="7030A0"/>
                </a:solidFill>
                <a:effectLst>
                  <a:outerShdw blurRad="41275" dist="12700" dir="12000000" algn="tl">
                    <a:srgbClr val="000000">
                      <a:alpha val="40000"/>
                    </a:srgbClr>
                  </a:outerShdw>
                </a:effectLst>
              </a:rPr>
              <a:t>Property Fund Partners Ltd</a:t>
            </a:r>
            <a:endParaRPr lang="en-GB" dirty="0"/>
          </a:p>
        </p:txBody>
      </p:sp>
      <p:pic>
        <p:nvPicPr>
          <p:cNvPr id="8" name="Picture 7" descr="C:\Users\sarah freeth\AppData\Local\Microsoft\Windows\Temporary Internet Files\Content.IE5\HKHR4A1L\MP900438633[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797152"/>
            <a:ext cx="2592288" cy="1584176"/>
          </a:xfrm>
          <a:prstGeom prst="rect">
            <a:avLst/>
          </a:prstGeom>
          <a:noFill/>
          <a:ln>
            <a:noFill/>
          </a:ln>
        </p:spPr>
      </p:pic>
    </p:spTree>
    <p:extLst>
      <p:ext uri="{BB962C8B-B14F-4D97-AF65-F5344CB8AC3E}">
        <p14:creationId xmlns:p14="http://schemas.microsoft.com/office/powerpoint/2010/main" val="2106082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Appendices</a:t>
            </a:r>
            <a:endParaRPr lang="en-GB" dirty="0"/>
          </a:p>
        </p:txBody>
      </p:sp>
      <p:sp>
        <p:nvSpPr>
          <p:cNvPr id="3" name="Content Placeholder 2"/>
          <p:cNvSpPr>
            <a:spLocks noGrp="1"/>
          </p:cNvSpPr>
          <p:nvPr>
            <p:ph sz="quarter" idx="13"/>
          </p:nvPr>
        </p:nvSpPr>
        <p:spPr/>
        <p:txBody>
          <a:bodyPr>
            <a:normAutofit/>
          </a:bodyPr>
          <a:lstStyle/>
          <a:p>
            <a:r>
              <a:rPr lang="en-GB" dirty="0" smtClean="0"/>
              <a:t>Biographies of Team</a:t>
            </a:r>
          </a:p>
          <a:p>
            <a:r>
              <a:rPr lang="en-GB" dirty="0" smtClean="0"/>
              <a:t>Press Articles</a:t>
            </a:r>
          </a:p>
          <a:p>
            <a:r>
              <a:rPr lang="en-GB" dirty="0" smtClean="0"/>
              <a:t>Feed In Tariff schedule</a:t>
            </a:r>
          </a:p>
          <a:p>
            <a:r>
              <a:rPr lang="en-GB" dirty="0" smtClean="0"/>
              <a:t>References</a:t>
            </a:r>
          </a:p>
          <a:p>
            <a:endParaRPr lang="en-GB" dirty="0" smtClean="0"/>
          </a:p>
          <a:p>
            <a:endParaRPr lang="en-GB" dirty="0"/>
          </a:p>
        </p:txBody>
      </p:sp>
      <p:sp>
        <p:nvSpPr>
          <p:cNvPr id="5" name="Date Placeholder 4"/>
          <p:cNvSpPr>
            <a:spLocks noGrp="1"/>
          </p:cNvSpPr>
          <p:nvPr>
            <p:ph type="dt" sz="half" idx="10"/>
          </p:nvPr>
        </p:nvSpPr>
        <p:spPr/>
        <p:txBody>
          <a:bodyPr/>
          <a:lstStyle/>
          <a:p>
            <a:fld id="{CF0DFBED-96AA-4742-BCF5-2E6775C942AB}" type="datetime1">
              <a:rPr lang="en-GB" smtClean="0"/>
              <a:t>07/06/2013</a:t>
            </a:fld>
            <a:endParaRPr lang="en-GB"/>
          </a:p>
        </p:txBody>
      </p:sp>
      <p:sp>
        <p:nvSpPr>
          <p:cNvPr id="6" name="Footer Placeholder 5"/>
          <p:cNvSpPr>
            <a:spLocks noGrp="1"/>
          </p:cNvSpPr>
          <p:nvPr>
            <p:ph type="ftr" sz="quarter" idx="11"/>
          </p:nvPr>
        </p:nvSpPr>
        <p:spPr/>
        <p:txBody>
          <a:bodyPr/>
          <a:lstStyle/>
          <a:p>
            <a:r>
              <a:rPr lang="en-US" b="1" i="1" cap="all" smtClean="0">
                <a:solidFill>
                  <a:srgbClr val="7030A0"/>
                </a:solidFill>
                <a:effectLst>
                  <a:reflection blurRad="12700" stA="28000" endPos="45000" dist="1003" dir="5400000" sy="-100000" algn="bl"/>
                </a:effectLst>
              </a:rPr>
              <a:t>PFP</a:t>
            </a:r>
            <a:r>
              <a:rPr lang="en-US" b="1" i="1" cap="all" smtClean="0">
                <a:effectLst>
                  <a:reflection blurRad="12700" stA="28000" endPos="45000" dist="1003" dir="5400000" sy="-100000" algn="bl"/>
                </a:effectLst>
              </a:rPr>
              <a:t> </a:t>
            </a:r>
            <a:r>
              <a:rPr lang="en-US" smtClean="0"/>
              <a:t>| </a:t>
            </a:r>
            <a:r>
              <a:rPr lang="en-US" b="1" smtClean="0">
                <a:solidFill>
                  <a:srgbClr val="7030A0"/>
                </a:solidFill>
                <a:effectLst>
                  <a:outerShdw blurRad="41275" dist="12700" dir="12000000" algn="tl">
                    <a:srgbClr val="000000">
                      <a:alpha val="40000"/>
                    </a:srgbClr>
                  </a:outerShdw>
                </a:effectLst>
              </a:rPr>
              <a:t>Property Fund Partners Ltd</a:t>
            </a:r>
            <a:endParaRPr lang="en-GB" dirty="0"/>
          </a:p>
        </p:txBody>
      </p:sp>
      <p:pic>
        <p:nvPicPr>
          <p:cNvPr id="7" name="Content Placeholder 6" descr="C:\Users\sarah freeth\AppData\Local\Microsoft\Windows\Temporary Internet Files\Content.IE5\C0053QB5\MP900437286[1].jp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564904"/>
            <a:ext cx="4824536" cy="3456384"/>
          </a:xfrm>
          <a:prstGeom prst="rect">
            <a:avLst/>
          </a:prstGeom>
          <a:noFill/>
          <a:ln>
            <a:noFill/>
          </a:ln>
        </p:spPr>
      </p:pic>
    </p:spTree>
    <p:extLst>
      <p:ext uri="{BB962C8B-B14F-4D97-AF65-F5344CB8AC3E}">
        <p14:creationId xmlns:p14="http://schemas.microsoft.com/office/powerpoint/2010/main" val="740981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B80FC-08E0-443E-B0DC-CE92B7B48002}" type="datetime1">
              <a:rPr lang="en-GB" smtClean="0"/>
              <a:t>07/06/2013</a:t>
            </a:fld>
            <a:endParaRPr lang="en-GB"/>
          </a:p>
        </p:txBody>
      </p:sp>
      <p:sp>
        <p:nvSpPr>
          <p:cNvPr id="3" name="Footer Placeholder 2"/>
          <p:cNvSpPr>
            <a:spLocks noGrp="1"/>
          </p:cNvSpPr>
          <p:nvPr>
            <p:ph type="ftr" sz="quarter" idx="11"/>
          </p:nvPr>
        </p:nvSpPr>
        <p:spPr/>
        <p:txBody>
          <a:bodyPr/>
          <a:lstStyle/>
          <a:p>
            <a:r>
              <a:rPr lang="en-GB" smtClean="0"/>
              <a:t>PFP | Property Fund Partners Ltd</a:t>
            </a:r>
            <a:endParaRPr lang="en-GB"/>
          </a:p>
        </p:txBody>
      </p:sp>
      <p:sp>
        <p:nvSpPr>
          <p:cNvPr id="5" name="TextBox 4"/>
          <p:cNvSpPr txBox="1"/>
          <p:nvPr/>
        </p:nvSpPr>
        <p:spPr>
          <a:xfrm>
            <a:off x="395536" y="836712"/>
            <a:ext cx="2497800" cy="523220"/>
          </a:xfrm>
          <a:prstGeom prst="rect">
            <a:avLst/>
          </a:prstGeom>
          <a:solidFill>
            <a:srgbClr val="7030A0"/>
          </a:solidFill>
          <a:scene3d>
            <a:camera prst="orthographicFront"/>
            <a:lightRig rig="threePt" dir="t"/>
          </a:scene3d>
          <a:sp3d>
            <a:bevelT/>
          </a:sp3d>
        </p:spPr>
        <p:txBody>
          <a:bodyPr wrap="none" rtlCol="0">
            <a:spAutoFit/>
          </a:bodyPr>
          <a:lstStyle/>
          <a:p>
            <a:r>
              <a:rPr lang="en-GB" sz="2800" b="1" dirty="0" smtClean="0">
                <a:solidFill>
                  <a:schemeClr val="bg1"/>
                </a:solidFill>
              </a:rPr>
              <a:t>Andrew </a:t>
            </a:r>
            <a:r>
              <a:rPr lang="en-GB" sz="2800" b="1" dirty="0" err="1" smtClean="0">
                <a:solidFill>
                  <a:schemeClr val="bg1"/>
                </a:solidFill>
              </a:rPr>
              <a:t>Freeth</a:t>
            </a:r>
            <a:endParaRPr lang="en-GB" sz="2800" b="1" dirty="0">
              <a:solidFill>
                <a:schemeClr val="bg1"/>
              </a:solidFill>
            </a:endParaRPr>
          </a:p>
        </p:txBody>
      </p:sp>
      <p:sp>
        <p:nvSpPr>
          <p:cNvPr id="6" name="Content Placeholder 1"/>
          <p:cNvSpPr txBox="1">
            <a:spLocks/>
          </p:cNvSpPr>
          <p:nvPr/>
        </p:nvSpPr>
        <p:spPr>
          <a:xfrm>
            <a:off x="235629" y="1412776"/>
            <a:ext cx="8568951" cy="4824536"/>
          </a:xfrm>
          <a:prstGeom prst="rect">
            <a:avLst/>
          </a:prstGeom>
        </p:spPr>
        <p:txBody>
          <a:bodyPr>
            <a:normAutofit fontScale="85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GB" sz="2600" b="1" dirty="0" smtClean="0"/>
              <a:t>Qualified Chartered Surveyor with over 20 years of real estate experience across the UK</a:t>
            </a:r>
          </a:p>
          <a:p>
            <a:r>
              <a:rPr lang="en-GB" dirty="0" smtClean="0"/>
              <a:t>BSc </a:t>
            </a:r>
            <a:r>
              <a:rPr lang="en-GB" dirty="0" err="1" smtClean="0"/>
              <a:t>Hons</a:t>
            </a:r>
            <a:r>
              <a:rPr lang="en-GB" dirty="0" smtClean="0"/>
              <a:t> degree in Land Management</a:t>
            </a:r>
          </a:p>
          <a:p>
            <a:r>
              <a:rPr lang="en-GB" dirty="0" smtClean="0"/>
              <a:t>Past Chairman of the RICS Management Consultancy Faculty and regional Chairman of the RICS Junior branch in Manchester</a:t>
            </a:r>
          </a:p>
          <a:p>
            <a:r>
              <a:rPr lang="en-GB" dirty="0" smtClean="0"/>
              <a:t>Worked for Chesterton (‘91-’98), Arthur Andersen (‘98-’02), Grant Thornton (‘02-’08) and The Mansion Group (‘08-’12)</a:t>
            </a:r>
          </a:p>
          <a:p>
            <a:r>
              <a:rPr lang="en-GB" dirty="0" smtClean="0"/>
              <a:t>Responsible for the development and administration of two retail funds, 4 institutional joint ventures and 2 private placement funds</a:t>
            </a:r>
          </a:p>
          <a:p>
            <a:r>
              <a:rPr lang="en-GB" dirty="0" smtClean="0"/>
              <a:t>Co-responsibility for the set up of a Property Alternative Investment Fund (PAIF) – one of only 5 trading in the UK – in the Student Accommodation sector</a:t>
            </a:r>
          </a:p>
          <a:p>
            <a:r>
              <a:rPr lang="en-GB" dirty="0" smtClean="0"/>
              <a:t>Strong modelling skills, creative &amp; logical thinker and positive attitude</a:t>
            </a:r>
          </a:p>
          <a:p>
            <a:r>
              <a:rPr lang="en-GB" dirty="0" smtClean="0"/>
              <a:t>Married, two children, two dogs, hobbies include swimming, walking, cycling, snooker, bowling, cinema, car racing and MUFC</a:t>
            </a:r>
          </a:p>
          <a:p>
            <a:r>
              <a:rPr lang="en-GB" dirty="0" smtClean="0"/>
              <a:t>Based in Woodford, Stockport and previous Chairman of the Woodford War Memorial Community Centre</a:t>
            </a:r>
          </a:p>
          <a:p>
            <a:endParaRPr lang="en-GB" dirty="0"/>
          </a:p>
        </p:txBody>
      </p:sp>
    </p:spTree>
    <p:extLst>
      <p:ext uri="{BB962C8B-B14F-4D97-AF65-F5344CB8AC3E}">
        <p14:creationId xmlns:p14="http://schemas.microsoft.com/office/powerpoint/2010/main" val="3388563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B80FC-08E0-443E-B0DC-CE92B7B48002}" type="datetime1">
              <a:rPr lang="en-GB" smtClean="0"/>
              <a:t>07/06/2013</a:t>
            </a:fld>
            <a:endParaRPr lang="en-GB"/>
          </a:p>
        </p:txBody>
      </p:sp>
      <p:sp>
        <p:nvSpPr>
          <p:cNvPr id="3" name="Footer Placeholder 2"/>
          <p:cNvSpPr>
            <a:spLocks noGrp="1"/>
          </p:cNvSpPr>
          <p:nvPr>
            <p:ph type="ftr" sz="quarter" idx="11"/>
          </p:nvPr>
        </p:nvSpPr>
        <p:spPr/>
        <p:txBody>
          <a:bodyPr/>
          <a:lstStyle/>
          <a:p>
            <a:r>
              <a:rPr lang="en-GB" smtClean="0"/>
              <a:t>PFP | Property Fund Partners Ltd</a:t>
            </a:r>
            <a:endParaRPr lang="en-GB"/>
          </a:p>
        </p:txBody>
      </p:sp>
      <p:sp>
        <p:nvSpPr>
          <p:cNvPr id="5" name="TextBox 4"/>
          <p:cNvSpPr txBox="1"/>
          <p:nvPr/>
        </p:nvSpPr>
        <p:spPr>
          <a:xfrm>
            <a:off x="395536" y="836712"/>
            <a:ext cx="2826415" cy="523220"/>
          </a:xfrm>
          <a:prstGeom prst="rect">
            <a:avLst/>
          </a:prstGeom>
          <a:solidFill>
            <a:srgbClr val="7030A0"/>
          </a:solidFill>
          <a:scene3d>
            <a:camera prst="orthographicFront"/>
            <a:lightRig rig="threePt" dir="t"/>
          </a:scene3d>
          <a:sp3d>
            <a:bevelT/>
          </a:sp3d>
        </p:spPr>
        <p:txBody>
          <a:bodyPr wrap="none" rtlCol="0">
            <a:spAutoFit/>
          </a:bodyPr>
          <a:lstStyle/>
          <a:p>
            <a:r>
              <a:rPr lang="en-GB" sz="2800" b="1" dirty="0" smtClean="0">
                <a:solidFill>
                  <a:schemeClr val="bg1"/>
                </a:solidFill>
              </a:rPr>
              <a:t>Barry </a:t>
            </a:r>
            <a:r>
              <a:rPr lang="en-GB" sz="2800" b="1" dirty="0" err="1" smtClean="0">
                <a:solidFill>
                  <a:schemeClr val="bg1"/>
                </a:solidFill>
              </a:rPr>
              <a:t>Thorogood</a:t>
            </a:r>
            <a:endParaRPr lang="en-GB" sz="2800" b="1" dirty="0">
              <a:solidFill>
                <a:schemeClr val="bg1"/>
              </a:solidFill>
            </a:endParaRPr>
          </a:p>
        </p:txBody>
      </p:sp>
      <p:sp>
        <p:nvSpPr>
          <p:cNvPr id="6" name="Content Placeholder 1"/>
          <p:cNvSpPr txBox="1">
            <a:spLocks/>
          </p:cNvSpPr>
          <p:nvPr/>
        </p:nvSpPr>
        <p:spPr>
          <a:xfrm>
            <a:off x="235629" y="1412776"/>
            <a:ext cx="8568951" cy="4824536"/>
          </a:xfrm>
          <a:prstGeom prst="rect">
            <a:avLst/>
          </a:prstGeom>
        </p:spPr>
        <p:txBody>
          <a:bodyPr>
            <a:normAutofit fontScale="775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GB" sz="2600" b="1" dirty="0" smtClean="0"/>
              <a:t>Management Consultant focused on Leadership, Team Building and Organisational Change</a:t>
            </a:r>
          </a:p>
          <a:p>
            <a:r>
              <a:rPr lang="en-GB" dirty="0" smtClean="0"/>
              <a:t>Qualified teacher with MA in Management Learning</a:t>
            </a:r>
          </a:p>
          <a:p>
            <a:r>
              <a:rPr lang="en-GB" dirty="0" smtClean="0"/>
              <a:t>Founder of Team International which was established in 1990 and now works with companies such as Bombardier</a:t>
            </a:r>
          </a:p>
          <a:p>
            <a:r>
              <a:rPr lang="en-GB" dirty="0" smtClean="0"/>
              <a:t>Post his role as Deputy Head of a </a:t>
            </a:r>
            <a:r>
              <a:rPr lang="en-GB" dirty="0"/>
              <a:t>L</a:t>
            </a:r>
            <a:r>
              <a:rPr lang="en-GB" dirty="0" smtClean="0"/>
              <a:t>ondon school for maladjusted children, Barry took on a role as Regional Manager of Sales for Xerox</a:t>
            </a:r>
          </a:p>
          <a:p>
            <a:r>
              <a:rPr lang="en-GB" dirty="0" smtClean="0"/>
              <a:t>At Xerox, Barry’s team achieved 439% of their target and he has now written &amp; published the first of a series of Sales training books, “Pencils and Battleships”</a:t>
            </a:r>
          </a:p>
          <a:p>
            <a:r>
              <a:rPr lang="en-GB" dirty="0" smtClean="0"/>
              <a:t>Strong track record in exceeding expectations and delivering successful change programmes</a:t>
            </a:r>
          </a:p>
          <a:p>
            <a:r>
              <a:rPr lang="en-GB" dirty="0" smtClean="0"/>
              <a:t>Visionary ideas, realist, open and honest mentor with a good sense of humour</a:t>
            </a:r>
          </a:p>
          <a:p>
            <a:r>
              <a:rPr lang="en-GB" dirty="0" smtClean="0"/>
              <a:t>Two children, 4 grandchildren, two dogs, hobbies include flying, property renovation, swimming, walking, canoeing, sailing and Buddhism</a:t>
            </a:r>
          </a:p>
          <a:p>
            <a:r>
              <a:rPr lang="en-GB" dirty="0" smtClean="0"/>
              <a:t>Based on the North Wales coast and consultant to </a:t>
            </a:r>
            <a:r>
              <a:rPr lang="en-GB" dirty="0" err="1" smtClean="0"/>
              <a:t>Freshfields</a:t>
            </a:r>
            <a:r>
              <a:rPr lang="en-GB" dirty="0" smtClean="0"/>
              <a:t> Animal Rescue which he has helped triple in size.  </a:t>
            </a:r>
            <a:r>
              <a:rPr lang="en-GB" dirty="0" err="1" smtClean="0"/>
              <a:t>Freshfields</a:t>
            </a:r>
            <a:r>
              <a:rPr lang="en-GB" dirty="0" smtClean="0"/>
              <a:t> now rehomes 2,000 animals a year!</a:t>
            </a:r>
            <a:endParaRPr lang="en-GB" dirty="0"/>
          </a:p>
        </p:txBody>
      </p:sp>
    </p:spTree>
    <p:extLst>
      <p:ext uri="{BB962C8B-B14F-4D97-AF65-F5344CB8AC3E}">
        <p14:creationId xmlns:p14="http://schemas.microsoft.com/office/powerpoint/2010/main" val="769982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B80FC-08E0-443E-B0DC-CE92B7B48002}" type="datetime1">
              <a:rPr lang="en-GB" smtClean="0"/>
              <a:t>07/06/2013</a:t>
            </a:fld>
            <a:endParaRPr lang="en-GB"/>
          </a:p>
        </p:txBody>
      </p:sp>
      <p:sp>
        <p:nvSpPr>
          <p:cNvPr id="3" name="Footer Placeholder 2"/>
          <p:cNvSpPr>
            <a:spLocks noGrp="1"/>
          </p:cNvSpPr>
          <p:nvPr>
            <p:ph type="ftr" sz="quarter" idx="11"/>
          </p:nvPr>
        </p:nvSpPr>
        <p:spPr/>
        <p:txBody>
          <a:bodyPr/>
          <a:lstStyle/>
          <a:p>
            <a:r>
              <a:rPr lang="en-GB" smtClean="0"/>
              <a:t>PFP | Property Fund Partners Ltd</a:t>
            </a:r>
            <a:endParaRPr lang="en-GB"/>
          </a:p>
        </p:txBody>
      </p:sp>
      <p:sp>
        <p:nvSpPr>
          <p:cNvPr id="5" name="TextBox 4"/>
          <p:cNvSpPr txBox="1"/>
          <p:nvPr/>
        </p:nvSpPr>
        <p:spPr>
          <a:xfrm>
            <a:off x="395536" y="836712"/>
            <a:ext cx="2441694" cy="523220"/>
          </a:xfrm>
          <a:prstGeom prst="rect">
            <a:avLst/>
          </a:prstGeom>
          <a:solidFill>
            <a:srgbClr val="7030A0"/>
          </a:solidFill>
          <a:scene3d>
            <a:camera prst="orthographicFront"/>
            <a:lightRig rig="threePt" dir="t"/>
          </a:scene3d>
          <a:sp3d>
            <a:bevelT/>
          </a:sp3d>
        </p:spPr>
        <p:txBody>
          <a:bodyPr wrap="none" rtlCol="0">
            <a:spAutoFit/>
          </a:bodyPr>
          <a:lstStyle/>
          <a:p>
            <a:r>
              <a:rPr lang="en-GB" sz="2800" b="1" dirty="0" smtClean="0">
                <a:solidFill>
                  <a:schemeClr val="bg1"/>
                </a:solidFill>
              </a:rPr>
              <a:t>Alan McCarthy</a:t>
            </a:r>
            <a:endParaRPr lang="en-GB" sz="2800" b="1" dirty="0">
              <a:solidFill>
                <a:schemeClr val="bg1"/>
              </a:solidFill>
            </a:endParaRPr>
          </a:p>
        </p:txBody>
      </p:sp>
      <p:sp>
        <p:nvSpPr>
          <p:cNvPr id="6" name="Content Placeholder 1"/>
          <p:cNvSpPr txBox="1">
            <a:spLocks/>
          </p:cNvSpPr>
          <p:nvPr/>
        </p:nvSpPr>
        <p:spPr>
          <a:xfrm>
            <a:off x="235629" y="1412776"/>
            <a:ext cx="8568951" cy="4824536"/>
          </a:xfrm>
          <a:prstGeom prst="rect">
            <a:avLst/>
          </a:prstGeom>
        </p:spPr>
        <p:txBody>
          <a:bodyPr>
            <a:normAutofit fontScale="850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GB" sz="2600" b="1" dirty="0" smtClean="0"/>
              <a:t>Experienced Sales Consultant in Solar PV with over £1,000,000 of domestic sales</a:t>
            </a:r>
          </a:p>
          <a:p>
            <a:r>
              <a:rPr lang="en-GB" dirty="0" err="1" smtClean="0"/>
              <a:t>CeMAP</a:t>
            </a:r>
            <a:r>
              <a:rPr lang="en-GB" dirty="0" smtClean="0"/>
              <a:t> Qualified Renewable Energy Surveyor</a:t>
            </a:r>
          </a:p>
          <a:p>
            <a:r>
              <a:rPr lang="en-GB" dirty="0" smtClean="0"/>
              <a:t>Rose from sales trainee to regional manager for J F Marsh Estate Agents</a:t>
            </a:r>
          </a:p>
          <a:p>
            <a:r>
              <a:rPr lang="en-GB" dirty="0" smtClean="0"/>
              <a:t>Set up own Textile Business and grew significant business with trade partners in the US, Japan and Europe</a:t>
            </a:r>
          </a:p>
          <a:p>
            <a:r>
              <a:rPr lang="en-GB" dirty="0" smtClean="0"/>
              <a:t>Contractor to Ministry of Defence responsible for more than £7m in sales and set up a new textile recycling company in Germany and France</a:t>
            </a:r>
          </a:p>
          <a:p>
            <a:r>
              <a:rPr lang="en-GB" dirty="0" smtClean="0"/>
              <a:t>Strong project and people manager, adept in change management programming and implementation as well as team motivation</a:t>
            </a:r>
          </a:p>
          <a:p>
            <a:r>
              <a:rPr lang="en-GB" dirty="0" smtClean="0"/>
              <a:t>Transparent thinker, reliable and honest team player</a:t>
            </a:r>
          </a:p>
          <a:p>
            <a:r>
              <a:rPr lang="en-GB" dirty="0" smtClean="0"/>
              <a:t>Married, 2 children</a:t>
            </a:r>
            <a:r>
              <a:rPr lang="en-GB" dirty="0"/>
              <a:t>, </a:t>
            </a:r>
            <a:r>
              <a:rPr lang="en-GB" dirty="0" smtClean="0"/>
              <a:t>2 grandchildren</a:t>
            </a:r>
            <a:r>
              <a:rPr lang="en-GB" dirty="0"/>
              <a:t>, </a:t>
            </a:r>
            <a:r>
              <a:rPr lang="en-GB" dirty="0" smtClean="0"/>
              <a:t>dog, </a:t>
            </a:r>
            <a:r>
              <a:rPr lang="en-GB" dirty="0"/>
              <a:t>hobbies include flying, property renovation, swimming, walking and Beach combing.</a:t>
            </a:r>
          </a:p>
          <a:p>
            <a:r>
              <a:rPr lang="en-GB" dirty="0" smtClean="0"/>
              <a:t>Based on North Wales coast and provided long term care for his wife who has suffered from MS for the last 15 years</a:t>
            </a:r>
          </a:p>
          <a:p>
            <a:endParaRPr lang="en-GB" dirty="0"/>
          </a:p>
        </p:txBody>
      </p:sp>
    </p:spTree>
    <p:extLst>
      <p:ext uri="{BB962C8B-B14F-4D97-AF65-F5344CB8AC3E}">
        <p14:creationId xmlns:p14="http://schemas.microsoft.com/office/powerpoint/2010/main" val="501808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276872"/>
            <a:ext cx="8640960" cy="4248472"/>
          </a:xfrm>
        </p:spPr>
        <p:txBody>
          <a:bodyPr>
            <a:noAutofit/>
          </a:bodyPr>
          <a:lstStyle/>
          <a:p>
            <a:r>
              <a:rPr lang="en-GB" sz="1800" b="1" dirty="0"/>
              <a:t>Property Fund Partners Ltd was established by Andrew </a:t>
            </a:r>
            <a:r>
              <a:rPr lang="en-GB" sz="1800" b="1" dirty="0" err="1"/>
              <a:t>Freeth</a:t>
            </a:r>
            <a:r>
              <a:rPr lang="en-GB" sz="1800" b="1" dirty="0"/>
              <a:t> to provide advice and support to clients wishing to set up Property Investment Funds either as Joint Ventures, closed or open, retail or institutional either in the UK or offshore.</a:t>
            </a:r>
          </a:p>
          <a:p>
            <a:r>
              <a:rPr lang="en-GB" sz="1800" dirty="0"/>
              <a:t>Andrew has significant experience of the sector based on his previous roles at The Mansion Group </a:t>
            </a:r>
            <a:r>
              <a:rPr lang="en-GB" sz="1800" dirty="0" smtClean="0"/>
              <a:t>where, </a:t>
            </a:r>
            <a:r>
              <a:rPr lang="en-GB" sz="1800" dirty="0"/>
              <a:t>as Director of Fund Development and </a:t>
            </a:r>
            <a:r>
              <a:rPr lang="en-GB" sz="1800" dirty="0" smtClean="0"/>
              <a:t>Administration, </a:t>
            </a:r>
            <a:r>
              <a:rPr lang="en-GB" sz="1800" dirty="0"/>
              <a:t>he established </a:t>
            </a:r>
            <a:r>
              <a:rPr lang="en-GB" sz="1800" dirty="0" smtClean="0"/>
              <a:t>two </a:t>
            </a:r>
            <a:r>
              <a:rPr lang="en-GB" sz="1800" dirty="0"/>
              <a:t>retail funds  </a:t>
            </a:r>
            <a:r>
              <a:rPr lang="en-GB" sz="1800" dirty="0" smtClean="0"/>
              <a:t>and </a:t>
            </a:r>
            <a:r>
              <a:rPr lang="en-GB" sz="1800" dirty="0"/>
              <a:t>five joint ventures.  Andrew also advised on several Funds whilst at Grant Thornton and </a:t>
            </a:r>
            <a:r>
              <a:rPr lang="en-GB" sz="1800" dirty="0" smtClean="0"/>
              <a:t>on several large portfolios at Andersen and Chesterton.</a:t>
            </a:r>
            <a:endParaRPr lang="en-GB" sz="1800" dirty="0"/>
          </a:p>
          <a:p>
            <a:r>
              <a:rPr lang="en-GB" sz="1800" dirty="0"/>
              <a:t>SolarFieldsUK.com and SolarFieldsUK.co.uk are owned by Andrew and set aside to support the establishment of a investment fund designed to invest in the Solar Energy sector in the </a:t>
            </a:r>
            <a:r>
              <a:rPr lang="en-GB" sz="1800" dirty="0" smtClean="0"/>
              <a:t>UK and Renewable Energy Projects Ltd has been set up as an operating company for the project.</a:t>
            </a:r>
            <a:endParaRPr lang="en-GB" sz="1800" dirty="0"/>
          </a:p>
          <a:p>
            <a:r>
              <a:rPr lang="en-GB" sz="1800" dirty="0"/>
              <a:t>This </a:t>
            </a:r>
            <a:r>
              <a:rPr lang="en-GB" sz="1800" dirty="0" smtClean="0"/>
              <a:t>presentation sets out </a:t>
            </a:r>
            <a:r>
              <a:rPr lang="en-GB" sz="1800" dirty="0"/>
              <a:t>the ambitions </a:t>
            </a:r>
            <a:r>
              <a:rPr lang="en-GB" sz="1800" dirty="0" smtClean="0"/>
              <a:t>of Renewable Energy Projects Limited </a:t>
            </a:r>
            <a:r>
              <a:rPr lang="en-GB" sz="1800" dirty="0"/>
              <a:t>and the rationale for pursuing this sector.</a:t>
            </a:r>
          </a:p>
        </p:txBody>
      </p:sp>
      <p:sp>
        <p:nvSpPr>
          <p:cNvPr id="2" name="Title 1"/>
          <p:cNvSpPr>
            <a:spLocks noGrp="1"/>
          </p:cNvSpPr>
          <p:nvPr>
            <p:ph type="title"/>
          </p:nvPr>
        </p:nvSpPr>
        <p:spPr>
          <a:xfrm>
            <a:off x="457200" y="338328"/>
            <a:ext cx="8229600" cy="1252728"/>
          </a:xfrm>
        </p:spPr>
        <p:txBody>
          <a:bodyPr/>
          <a:lstStyle/>
          <a:p>
            <a:r>
              <a:rPr lang="en-GB" dirty="0" smtClean="0"/>
              <a:t>Introduction</a:t>
            </a:r>
            <a:endParaRPr lang="en-GB" dirty="0"/>
          </a:p>
        </p:txBody>
      </p:sp>
      <p:sp>
        <p:nvSpPr>
          <p:cNvPr id="4" name="Date Placeholder 3"/>
          <p:cNvSpPr>
            <a:spLocks noGrp="1"/>
          </p:cNvSpPr>
          <p:nvPr>
            <p:ph type="dt" sz="half" idx="10"/>
          </p:nvPr>
        </p:nvSpPr>
        <p:spPr>
          <a:xfrm>
            <a:off x="5163672" y="6250164"/>
            <a:ext cx="3786690" cy="365125"/>
          </a:xfrm>
        </p:spPr>
        <p:txBody>
          <a:bodyPr/>
          <a:lstStyle/>
          <a:p>
            <a:fld id="{B74F5DB9-C1FC-45E3-86CA-E788D340B0C3}" type="datetime1">
              <a:rPr lang="en-GB" smtClean="0"/>
              <a:t>07/06/2013</a:t>
            </a:fld>
            <a:endParaRPr lang="en-GB"/>
          </a:p>
        </p:txBody>
      </p:sp>
      <p:sp>
        <p:nvSpPr>
          <p:cNvPr id="5" name="Footer Placeholder 4"/>
          <p:cNvSpPr>
            <a:spLocks noGrp="1"/>
          </p:cNvSpPr>
          <p:nvPr>
            <p:ph type="ftr" sz="quarter" idx="11"/>
          </p:nvPr>
        </p:nvSpPr>
        <p:spPr>
          <a:xfrm>
            <a:off x="193638" y="6250164"/>
            <a:ext cx="3786691" cy="365125"/>
          </a:xfrm>
        </p:spPr>
        <p:txBody>
          <a:bodyPr/>
          <a:lstStyle/>
          <a:p>
            <a:r>
              <a:rPr lang="en-US" b="1" i="1" cap="all" smtClean="0">
                <a:solidFill>
                  <a:srgbClr val="7030A0"/>
                </a:solidFill>
                <a:effectLst>
                  <a:reflection blurRad="12700" stA="28000" endPos="45000" dist="1003" dir="5400000" sy="-100000" algn="bl"/>
                </a:effectLst>
              </a:rPr>
              <a:t>PFP</a:t>
            </a:r>
            <a:r>
              <a:rPr lang="en-US" b="1" i="1" cap="all" smtClean="0">
                <a:effectLst>
                  <a:reflection blurRad="12700" stA="28000" endPos="45000" dist="1003" dir="5400000" sy="-100000" algn="bl"/>
                </a:effectLst>
              </a:rPr>
              <a:t> </a:t>
            </a:r>
            <a:r>
              <a:rPr lang="en-US" smtClean="0"/>
              <a:t>| </a:t>
            </a:r>
            <a:r>
              <a:rPr lang="en-US" b="1" smtClean="0">
                <a:solidFill>
                  <a:srgbClr val="7030A0"/>
                </a:solidFill>
                <a:effectLst>
                  <a:outerShdw blurRad="41275" dist="12700" dir="12000000" algn="tl">
                    <a:srgbClr val="000000">
                      <a:alpha val="40000"/>
                    </a:srgbClr>
                  </a:outerShdw>
                </a:effectLst>
              </a:rPr>
              <a:t>Property Fund Partners Ltd</a:t>
            </a:r>
            <a:endParaRPr lang="en-GB" dirty="0"/>
          </a:p>
        </p:txBody>
      </p:sp>
    </p:spTree>
    <p:extLst>
      <p:ext uri="{BB962C8B-B14F-4D97-AF65-F5344CB8AC3E}">
        <p14:creationId xmlns:p14="http://schemas.microsoft.com/office/powerpoint/2010/main" val="4049219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sarah freeth\AppData\Local\Microsoft\Windows\Temporary Internet Files\Content.IE5\FUBFQCM2\MP900401353[1].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132856"/>
            <a:ext cx="4441111" cy="29595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Questions ?</a:t>
            </a:r>
            <a:endParaRPr lang="en-GB" dirty="0"/>
          </a:p>
        </p:txBody>
      </p:sp>
      <p:sp>
        <p:nvSpPr>
          <p:cNvPr id="5" name="Date Placeholder 4"/>
          <p:cNvSpPr>
            <a:spLocks noGrp="1"/>
          </p:cNvSpPr>
          <p:nvPr>
            <p:ph type="dt" sz="half" idx="10"/>
          </p:nvPr>
        </p:nvSpPr>
        <p:spPr/>
        <p:txBody>
          <a:bodyPr/>
          <a:lstStyle/>
          <a:p>
            <a:fld id="{EA676C8F-AE29-41F0-91BC-D8438DC115EC}" type="datetime1">
              <a:rPr lang="en-GB" smtClean="0"/>
              <a:t>07/06/2013</a:t>
            </a:fld>
            <a:endParaRPr lang="en-GB"/>
          </a:p>
        </p:txBody>
      </p:sp>
      <p:sp>
        <p:nvSpPr>
          <p:cNvPr id="6" name="Footer Placeholder 5"/>
          <p:cNvSpPr>
            <a:spLocks noGrp="1"/>
          </p:cNvSpPr>
          <p:nvPr>
            <p:ph type="ftr" sz="quarter" idx="11"/>
          </p:nvPr>
        </p:nvSpPr>
        <p:spPr/>
        <p:txBody>
          <a:bodyPr/>
          <a:lstStyle/>
          <a:p>
            <a:r>
              <a:rPr lang="en-US" b="1" i="1" cap="all" smtClean="0">
                <a:solidFill>
                  <a:srgbClr val="7030A0"/>
                </a:solidFill>
                <a:effectLst>
                  <a:reflection blurRad="12700" stA="28000" endPos="45000" dist="1003" dir="5400000" sy="-100000" algn="bl"/>
                </a:effectLst>
              </a:rPr>
              <a:t>PFP</a:t>
            </a:r>
            <a:r>
              <a:rPr lang="en-US" b="1" i="1" cap="all" smtClean="0">
                <a:effectLst>
                  <a:reflection blurRad="12700" stA="28000" endPos="45000" dist="1003" dir="5400000" sy="-100000" algn="bl"/>
                </a:effectLst>
              </a:rPr>
              <a:t> </a:t>
            </a:r>
            <a:r>
              <a:rPr lang="en-US" smtClean="0"/>
              <a:t>| </a:t>
            </a:r>
            <a:r>
              <a:rPr lang="en-US" b="1" smtClean="0">
                <a:solidFill>
                  <a:srgbClr val="7030A0"/>
                </a:solidFill>
                <a:effectLst>
                  <a:outerShdw blurRad="41275" dist="12700" dir="12000000" algn="tl">
                    <a:srgbClr val="000000">
                      <a:alpha val="40000"/>
                    </a:srgbClr>
                  </a:outerShdw>
                </a:effectLst>
              </a:rPr>
              <a:t>Property Fund Partners Ltd</a:t>
            </a:r>
            <a:endParaRPr lang="en-GB" dirty="0"/>
          </a:p>
        </p:txBody>
      </p:sp>
      <p:pic>
        <p:nvPicPr>
          <p:cNvPr id="7" name="Content Placeholder 6" descr="C:\Users\sarah freeth\AppData\Local\Microsoft\Windows\Temporary Internet Files\Content.IE5\C0053QB5\MP900437286[1].jpg"/>
          <p:cNvPicPr>
            <a:picLocks noGrp="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23528" y="1752569"/>
            <a:ext cx="3816424" cy="2113792"/>
          </a:xfrm>
          <a:prstGeom prst="rect">
            <a:avLst/>
          </a:prstGeom>
          <a:noFill/>
          <a:ln>
            <a:noFill/>
          </a:ln>
        </p:spPr>
      </p:pic>
      <p:pic>
        <p:nvPicPr>
          <p:cNvPr id="9" name="Picture 2" descr="C:\Users\sarah freeth\AppData\Local\Microsoft\Windows\Temporary Internet Files\Content.IE5\C0053QB5\MP90004990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440" y="3861048"/>
            <a:ext cx="3657600" cy="246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50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sz="quarter" idx="13"/>
          </p:nvPr>
        </p:nvSpPr>
        <p:spPr>
          <a:xfrm>
            <a:off x="323528" y="2348880"/>
            <a:ext cx="3822192" cy="3447288"/>
          </a:xfrm>
        </p:spPr>
        <p:txBody>
          <a:bodyPr>
            <a:noAutofit/>
          </a:bodyPr>
          <a:lstStyle/>
          <a:p>
            <a:r>
              <a:rPr lang="en-GB" dirty="0" smtClean="0"/>
              <a:t>Aims and Objectives</a:t>
            </a:r>
          </a:p>
          <a:p>
            <a:r>
              <a:rPr lang="en-GB" dirty="0" smtClean="0"/>
              <a:t>Background</a:t>
            </a:r>
          </a:p>
          <a:p>
            <a:r>
              <a:rPr lang="en-GB" dirty="0" smtClean="0"/>
              <a:t>Opportunity</a:t>
            </a:r>
          </a:p>
          <a:p>
            <a:r>
              <a:rPr lang="en-GB" dirty="0" smtClean="0"/>
              <a:t>Structure</a:t>
            </a:r>
          </a:p>
          <a:p>
            <a:r>
              <a:rPr lang="en-GB" dirty="0" smtClean="0"/>
              <a:t>Management Team</a:t>
            </a:r>
          </a:p>
          <a:p>
            <a:r>
              <a:rPr lang="en-GB" dirty="0" smtClean="0"/>
              <a:t>Operation</a:t>
            </a:r>
          </a:p>
          <a:p>
            <a:r>
              <a:rPr lang="en-GB" dirty="0" smtClean="0"/>
              <a:t>Benefits Analysis</a:t>
            </a:r>
          </a:p>
          <a:p>
            <a:r>
              <a:rPr lang="en-GB" dirty="0" smtClean="0"/>
              <a:t>Future Growth Strategy</a:t>
            </a:r>
          </a:p>
          <a:p>
            <a:endParaRPr lang="en-GB" dirty="0"/>
          </a:p>
        </p:txBody>
      </p:sp>
      <p:sp>
        <p:nvSpPr>
          <p:cNvPr id="5" name="Date Placeholder 4"/>
          <p:cNvSpPr>
            <a:spLocks noGrp="1"/>
          </p:cNvSpPr>
          <p:nvPr>
            <p:ph type="dt" sz="half" idx="10"/>
          </p:nvPr>
        </p:nvSpPr>
        <p:spPr/>
        <p:txBody>
          <a:bodyPr/>
          <a:lstStyle/>
          <a:p>
            <a:fld id="{CF0DFBED-96AA-4742-BCF5-2E6775C942AB}" type="datetime1">
              <a:rPr lang="en-GB" smtClean="0"/>
              <a:t>07/06/2013</a:t>
            </a:fld>
            <a:endParaRPr lang="en-GB"/>
          </a:p>
        </p:txBody>
      </p:sp>
      <p:sp>
        <p:nvSpPr>
          <p:cNvPr id="6" name="Footer Placeholder 5"/>
          <p:cNvSpPr>
            <a:spLocks noGrp="1"/>
          </p:cNvSpPr>
          <p:nvPr>
            <p:ph type="ftr" sz="quarter" idx="11"/>
          </p:nvPr>
        </p:nvSpPr>
        <p:spPr/>
        <p:txBody>
          <a:bodyPr/>
          <a:lstStyle/>
          <a:p>
            <a:r>
              <a:rPr lang="en-US" b="1" i="1" cap="all" smtClean="0">
                <a:solidFill>
                  <a:srgbClr val="7030A0"/>
                </a:solidFill>
                <a:effectLst>
                  <a:reflection blurRad="12700" stA="28000" endPos="45000" dist="1003" dir="5400000" sy="-100000" algn="bl"/>
                </a:effectLst>
              </a:rPr>
              <a:t>PFP</a:t>
            </a:r>
            <a:r>
              <a:rPr lang="en-US" b="1" i="1" cap="all" smtClean="0">
                <a:effectLst>
                  <a:reflection blurRad="12700" stA="28000" endPos="45000" dist="1003" dir="5400000" sy="-100000" algn="bl"/>
                </a:effectLst>
              </a:rPr>
              <a:t> </a:t>
            </a:r>
            <a:r>
              <a:rPr lang="en-US" smtClean="0"/>
              <a:t>| </a:t>
            </a:r>
            <a:r>
              <a:rPr lang="en-US" b="1" smtClean="0">
                <a:solidFill>
                  <a:srgbClr val="7030A0"/>
                </a:solidFill>
                <a:effectLst>
                  <a:outerShdw blurRad="41275" dist="12700" dir="12000000" algn="tl">
                    <a:srgbClr val="000000">
                      <a:alpha val="40000"/>
                    </a:srgbClr>
                  </a:outerShdw>
                </a:effectLst>
              </a:rPr>
              <a:t>Property Fund Partners Ltd</a:t>
            </a:r>
            <a:endParaRPr lang="en-GB" dirty="0"/>
          </a:p>
        </p:txBody>
      </p:sp>
      <p:sp>
        <p:nvSpPr>
          <p:cNvPr id="8" name="Oval 7"/>
          <p:cNvSpPr/>
          <p:nvPr/>
        </p:nvSpPr>
        <p:spPr>
          <a:xfrm>
            <a:off x="3419872" y="2060848"/>
            <a:ext cx="5200720" cy="27363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err="1">
                <a:solidFill>
                  <a:srgbClr val="C00000"/>
                </a:solidFill>
              </a:rPr>
              <a:t>MidAmerica</a:t>
            </a:r>
            <a:r>
              <a:rPr lang="en-GB" sz="2400" b="1" i="1" dirty="0">
                <a:solidFill>
                  <a:srgbClr val="C00000"/>
                </a:solidFill>
              </a:rPr>
              <a:t> Solar ( a Warren Buffet company) acquired a 579 Mw pair of solar projects from </a:t>
            </a:r>
            <a:r>
              <a:rPr lang="en-GB" sz="2400" b="1" i="1" dirty="0" err="1">
                <a:solidFill>
                  <a:srgbClr val="C00000"/>
                </a:solidFill>
              </a:rPr>
              <a:t>Sunpower</a:t>
            </a:r>
            <a:r>
              <a:rPr lang="en-GB" sz="2400" b="1" i="1" dirty="0">
                <a:solidFill>
                  <a:srgbClr val="C00000"/>
                </a:solidFill>
              </a:rPr>
              <a:t> </a:t>
            </a:r>
            <a:r>
              <a:rPr lang="en-GB" sz="2400" b="1" i="1" dirty="0" smtClean="0">
                <a:solidFill>
                  <a:srgbClr val="C00000"/>
                </a:solidFill>
              </a:rPr>
              <a:t>in </a:t>
            </a:r>
            <a:r>
              <a:rPr lang="en-GB" sz="2400" b="1" i="1" dirty="0">
                <a:solidFill>
                  <a:srgbClr val="C00000"/>
                </a:solidFill>
              </a:rPr>
              <a:t>January 2013</a:t>
            </a:r>
          </a:p>
        </p:txBody>
      </p:sp>
      <p:sp>
        <p:nvSpPr>
          <p:cNvPr id="10" name="Rounded Rectangle 9"/>
          <p:cNvSpPr/>
          <p:nvPr/>
        </p:nvSpPr>
        <p:spPr>
          <a:xfrm>
            <a:off x="5004048" y="4581128"/>
            <a:ext cx="3960440" cy="2088232"/>
          </a:xfrm>
          <a:prstGeom prst="roundRect">
            <a:avLst/>
          </a:prstGeom>
          <a:solidFill>
            <a:srgbClr val="AFE8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002060"/>
                </a:solidFill>
              </a:rPr>
              <a:t>The UK Renewable Energy Roadmap named Solar as the Key Technology in the UK’s quest to meet its binding environmental targets – Jan 2013</a:t>
            </a:r>
            <a:endParaRPr lang="en-GB" sz="2000" b="1" dirty="0">
              <a:solidFill>
                <a:srgbClr val="002060"/>
              </a:solidFill>
            </a:endParaRPr>
          </a:p>
        </p:txBody>
      </p:sp>
    </p:spTree>
    <p:extLst>
      <p:ext uri="{BB962C8B-B14F-4D97-AF65-F5344CB8AC3E}">
        <p14:creationId xmlns:p14="http://schemas.microsoft.com/office/powerpoint/2010/main" val="2862596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2492896"/>
            <a:ext cx="8640960" cy="3600400"/>
          </a:xfrm>
        </p:spPr>
        <p:txBody>
          <a:bodyPr>
            <a:noAutofit/>
          </a:bodyPr>
          <a:lstStyle/>
          <a:p>
            <a:r>
              <a:rPr lang="en-GB" sz="2200" dirty="0" smtClean="0"/>
              <a:t>Create the largest Solar Energy Fund in the UK</a:t>
            </a:r>
          </a:p>
          <a:p>
            <a:r>
              <a:rPr lang="en-GB" sz="2200" dirty="0" smtClean="0"/>
              <a:t>Across at least c. 1,000 acres of farm land in the UK</a:t>
            </a:r>
          </a:p>
          <a:p>
            <a:r>
              <a:rPr lang="en-GB" sz="2200" dirty="0" smtClean="0"/>
              <a:t>Install over 1,100,000 250kW Photovoltaic (PV) solar panels </a:t>
            </a:r>
          </a:p>
          <a:p>
            <a:r>
              <a:rPr lang="en-GB" sz="2200" dirty="0" smtClean="0"/>
              <a:t>Attract over £300m retail investment from UK &amp; International IFA’s </a:t>
            </a:r>
          </a:p>
          <a:p>
            <a:r>
              <a:rPr lang="en-GB" sz="2200" dirty="0" smtClean="0"/>
              <a:t>Secure contract income for 20 years with annual uplifts</a:t>
            </a:r>
          </a:p>
          <a:p>
            <a:r>
              <a:rPr lang="en-GB" sz="2200" dirty="0" smtClean="0"/>
              <a:t>Deliver market comparable returns</a:t>
            </a:r>
          </a:p>
          <a:p>
            <a:r>
              <a:rPr lang="en-GB" sz="2200" dirty="0" smtClean="0"/>
              <a:t>Build a platform to diversify into other renewable energy sectors</a:t>
            </a:r>
          </a:p>
          <a:p>
            <a:r>
              <a:rPr lang="en-GB" sz="2200" dirty="0" smtClean="0"/>
              <a:t>Establish a business model that can be replicated in Europe as well as globally</a:t>
            </a:r>
            <a:endParaRPr lang="en-GB" sz="2200" dirty="0"/>
          </a:p>
        </p:txBody>
      </p:sp>
      <p:sp>
        <p:nvSpPr>
          <p:cNvPr id="3" name="Title 2"/>
          <p:cNvSpPr>
            <a:spLocks noGrp="1"/>
          </p:cNvSpPr>
          <p:nvPr>
            <p:ph type="title"/>
          </p:nvPr>
        </p:nvSpPr>
        <p:spPr/>
        <p:txBody>
          <a:bodyPr/>
          <a:lstStyle/>
          <a:p>
            <a:r>
              <a:rPr lang="en-GB" dirty="0" smtClean="0"/>
              <a:t>Aims &amp; Objectives</a:t>
            </a:r>
            <a:endParaRPr lang="en-GB" dirty="0"/>
          </a:p>
        </p:txBody>
      </p:sp>
      <p:sp>
        <p:nvSpPr>
          <p:cNvPr id="5" name="Date Placeholder 4"/>
          <p:cNvSpPr>
            <a:spLocks noGrp="1"/>
          </p:cNvSpPr>
          <p:nvPr>
            <p:ph type="dt" sz="half" idx="10"/>
          </p:nvPr>
        </p:nvSpPr>
        <p:spPr>
          <a:xfrm>
            <a:off x="5163672" y="6250164"/>
            <a:ext cx="3786690" cy="365125"/>
          </a:xfrm>
        </p:spPr>
        <p:txBody>
          <a:bodyPr/>
          <a:lstStyle/>
          <a:p>
            <a:fld id="{E7DA67FB-49A5-470F-871D-D70FC02141B7}" type="datetime1">
              <a:rPr lang="en-GB" smtClean="0"/>
              <a:t>07/06/2013</a:t>
            </a:fld>
            <a:endParaRPr lang="en-GB"/>
          </a:p>
        </p:txBody>
      </p:sp>
      <p:sp>
        <p:nvSpPr>
          <p:cNvPr id="6" name="Footer Placeholder 5"/>
          <p:cNvSpPr>
            <a:spLocks noGrp="1"/>
          </p:cNvSpPr>
          <p:nvPr>
            <p:ph type="ftr" sz="quarter" idx="11"/>
          </p:nvPr>
        </p:nvSpPr>
        <p:spPr>
          <a:xfrm>
            <a:off x="193638" y="6250164"/>
            <a:ext cx="3786691" cy="365125"/>
          </a:xfrm>
        </p:spPr>
        <p:txBody>
          <a:bodyPr/>
          <a:lstStyle/>
          <a:p>
            <a:r>
              <a:rPr lang="en-US" b="1" i="1" cap="all" smtClean="0">
                <a:solidFill>
                  <a:srgbClr val="7030A0"/>
                </a:solidFill>
                <a:effectLst>
                  <a:reflection blurRad="12700" stA="28000" endPos="45000" dist="1003" dir="5400000" sy="-100000" algn="bl"/>
                </a:effectLst>
              </a:rPr>
              <a:t>PFP</a:t>
            </a:r>
            <a:r>
              <a:rPr lang="en-US" b="1" i="1" cap="all" smtClean="0">
                <a:effectLst>
                  <a:reflection blurRad="12700" stA="28000" endPos="45000" dist="1003" dir="5400000" sy="-100000" algn="bl"/>
                </a:effectLst>
              </a:rPr>
              <a:t> </a:t>
            </a:r>
            <a:r>
              <a:rPr lang="en-US" smtClean="0"/>
              <a:t>| </a:t>
            </a:r>
            <a:r>
              <a:rPr lang="en-US" b="1" smtClean="0">
                <a:solidFill>
                  <a:srgbClr val="7030A0"/>
                </a:solidFill>
                <a:effectLst>
                  <a:outerShdw blurRad="41275" dist="12700" dir="12000000" algn="tl">
                    <a:srgbClr val="000000">
                      <a:alpha val="40000"/>
                    </a:srgbClr>
                  </a:outerShdw>
                </a:effectLst>
              </a:rPr>
              <a:t>Property Fund Partners Ltd</a:t>
            </a:r>
            <a:endParaRPr lang="en-GB" dirty="0"/>
          </a:p>
        </p:txBody>
      </p:sp>
    </p:spTree>
    <p:extLst>
      <p:ext uri="{BB962C8B-B14F-4D97-AF65-F5344CB8AC3E}">
        <p14:creationId xmlns:p14="http://schemas.microsoft.com/office/powerpoint/2010/main" val="3944493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1" y="1556792"/>
            <a:ext cx="8568952" cy="4752528"/>
          </a:xfrm>
        </p:spPr>
        <p:txBody>
          <a:bodyPr>
            <a:noAutofit/>
          </a:bodyPr>
          <a:lstStyle/>
          <a:p>
            <a:r>
              <a:rPr lang="en-GB" sz="2000" b="1" dirty="0" smtClean="0"/>
              <a:t>PV technology has improved significantly in recent years and systems are now much more affordable</a:t>
            </a:r>
          </a:p>
          <a:p>
            <a:r>
              <a:rPr lang="en-GB" sz="2000" dirty="0" smtClean="0"/>
              <a:t>A Feed In Tariff (FIT) system remains in place and is now much more supported by the UK Government.  In October 2012, Greg Barker (Minister for Energy and Climate Change, said</a:t>
            </a:r>
          </a:p>
          <a:p>
            <a:pPr marL="301943" lvl="1" indent="0" algn="ctr">
              <a:buNone/>
            </a:pPr>
            <a:r>
              <a:rPr lang="en-GB" sz="1600" dirty="0" smtClean="0">
                <a:solidFill>
                  <a:srgbClr val="FF0000"/>
                </a:solidFill>
              </a:rPr>
              <a:t>“I am fully committed to spurring on growth in clean green energy generation across the UK and want to provide long term certainty for those who choose to invest”</a:t>
            </a:r>
          </a:p>
          <a:p>
            <a:r>
              <a:rPr lang="en-GB" sz="2000" dirty="0" smtClean="0"/>
              <a:t>Warren Buffet (a world renowned investor) has just acquired 579 MW Solar Park from </a:t>
            </a:r>
            <a:r>
              <a:rPr lang="en-GB" sz="2000" dirty="0" err="1" smtClean="0"/>
              <a:t>SunPower</a:t>
            </a:r>
            <a:r>
              <a:rPr lang="en-GB" sz="2000" dirty="0" smtClean="0"/>
              <a:t> in the US suggesting that the sector is becoming much more established as a recognised investment opportunity</a:t>
            </a:r>
          </a:p>
          <a:p>
            <a:r>
              <a:rPr lang="en-GB" sz="2000" dirty="0" smtClean="0"/>
              <a:t>There is also now a greater acceptance of the ability of the UK to generate electricity from PV panels – currently we generate 1.8GW from Solar and are approaching the 2.0GW milestone</a:t>
            </a:r>
          </a:p>
          <a:p>
            <a:r>
              <a:rPr lang="en-GB" sz="2000" dirty="0" smtClean="0"/>
              <a:t>Government backed figures support return of 10-12% in most UK locations suggesting this is a conservative target</a:t>
            </a:r>
            <a:endParaRPr lang="en-GB" sz="2000" dirty="0"/>
          </a:p>
        </p:txBody>
      </p:sp>
      <p:sp>
        <p:nvSpPr>
          <p:cNvPr id="3" name="Title 2"/>
          <p:cNvSpPr>
            <a:spLocks noGrp="1"/>
          </p:cNvSpPr>
          <p:nvPr>
            <p:ph type="title"/>
          </p:nvPr>
        </p:nvSpPr>
        <p:spPr/>
        <p:txBody>
          <a:bodyPr/>
          <a:lstStyle/>
          <a:p>
            <a:r>
              <a:rPr lang="en-GB" dirty="0" smtClean="0"/>
              <a:t>Background</a:t>
            </a:r>
            <a:endParaRPr lang="en-GB" dirty="0"/>
          </a:p>
        </p:txBody>
      </p:sp>
      <p:sp>
        <p:nvSpPr>
          <p:cNvPr id="6" name="Date Placeholder 5"/>
          <p:cNvSpPr>
            <a:spLocks noGrp="1"/>
          </p:cNvSpPr>
          <p:nvPr>
            <p:ph type="dt" sz="half" idx="10"/>
          </p:nvPr>
        </p:nvSpPr>
        <p:spPr>
          <a:xfrm>
            <a:off x="5163672" y="6250164"/>
            <a:ext cx="3786690" cy="365125"/>
          </a:xfrm>
        </p:spPr>
        <p:txBody>
          <a:bodyPr/>
          <a:lstStyle/>
          <a:p>
            <a:fld id="{96FDB981-6109-4CDD-8A72-0531C5339FA1}" type="datetime1">
              <a:rPr lang="en-GB" smtClean="0"/>
              <a:t>07/06/2013</a:t>
            </a:fld>
            <a:endParaRPr lang="en-GB"/>
          </a:p>
        </p:txBody>
      </p:sp>
      <p:sp>
        <p:nvSpPr>
          <p:cNvPr id="7" name="Footer Placeholder 6"/>
          <p:cNvSpPr>
            <a:spLocks noGrp="1"/>
          </p:cNvSpPr>
          <p:nvPr>
            <p:ph type="ftr" sz="quarter" idx="11"/>
          </p:nvPr>
        </p:nvSpPr>
        <p:spPr>
          <a:xfrm>
            <a:off x="193638" y="6250164"/>
            <a:ext cx="3786691" cy="365125"/>
          </a:xfrm>
        </p:spPr>
        <p:txBody>
          <a:bodyPr/>
          <a:lstStyle/>
          <a:p>
            <a:r>
              <a:rPr lang="en-US" b="1" i="1" cap="all" smtClean="0">
                <a:solidFill>
                  <a:srgbClr val="7030A0"/>
                </a:solidFill>
                <a:effectLst>
                  <a:reflection blurRad="12700" stA="28000" endPos="45000" dist="1003" dir="5400000" sy="-100000" algn="bl"/>
                </a:effectLst>
              </a:rPr>
              <a:t>PFP</a:t>
            </a:r>
            <a:r>
              <a:rPr lang="en-US" b="1" i="1" cap="all" smtClean="0">
                <a:effectLst>
                  <a:reflection blurRad="12700" stA="28000" endPos="45000" dist="1003" dir="5400000" sy="-100000" algn="bl"/>
                </a:effectLst>
              </a:rPr>
              <a:t> </a:t>
            </a:r>
            <a:r>
              <a:rPr lang="en-US" smtClean="0"/>
              <a:t>| </a:t>
            </a:r>
            <a:r>
              <a:rPr lang="en-US" b="1" smtClean="0">
                <a:solidFill>
                  <a:srgbClr val="7030A0"/>
                </a:solidFill>
                <a:effectLst>
                  <a:outerShdw blurRad="41275" dist="12700" dir="12000000" algn="tl">
                    <a:srgbClr val="000000">
                      <a:alpha val="40000"/>
                    </a:srgbClr>
                  </a:outerShdw>
                </a:effectLst>
              </a:rPr>
              <a:t>Property Fund Partners Ltd</a:t>
            </a:r>
            <a:endParaRPr lang="en-GB" dirty="0"/>
          </a:p>
        </p:txBody>
      </p:sp>
    </p:spTree>
    <p:extLst>
      <p:ext uri="{BB962C8B-B14F-4D97-AF65-F5344CB8AC3E}">
        <p14:creationId xmlns:p14="http://schemas.microsoft.com/office/powerpoint/2010/main" val="502543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955973"/>
            <a:ext cx="8640959" cy="4425355"/>
          </a:xfrm>
        </p:spPr>
        <p:txBody>
          <a:bodyPr>
            <a:noAutofit/>
          </a:bodyPr>
          <a:lstStyle/>
          <a:p>
            <a:r>
              <a:rPr lang="en-GB" sz="2200" b="1" dirty="0" smtClean="0"/>
              <a:t>There are very few significant Solar Farms as yet in the UK</a:t>
            </a:r>
          </a:p>
          <a:p>
            <a:r>
              <a:rPr lang="en-GB" sz="2200" dirty="0" smtClean="0"/>
              <a:t>Households are beginning to support the idea of PV panels at home which is increasing the market for panels and therefore costs are falling</a:t>
            </a:r>
          </a:p>
          <a:p>
            <a:r>
              <a:rPr lang="en-GB" sz="2200" b="1" dirty="0" smtClean="0"/>
              <a:t>There are 300,000 farms across the UK who look after 42.25 million acres of the UK.  They constantly face economic challenges and are expected to welcome the proposed income stream from a Solar Field (NB - the fund will cover only 0.002% of this land mass)</a:t>
            </a:r>
          </a:p>
          <a:p>
            <a:r>
              <a:rPr lang="en-GB" sz="2200" dirty="0" smtClean="0"/>
              <a:t>The proposed Solar Fields will occupy no more than two acres of land, will be less than 4m high and unobtrusive, screened from view and environmentally friendly in terms of installation (i.e. no significant foundations required)</a:t>
            </a:r>
          </a:p>
        </p:txBody>
      </p:sp>
      <p:sp>
        <p:nvSpPr>
          <p:cNvPr id="3" name="Title 2"/>
          <p:cNvSpPr>
            <a:spLocks noGrp="1"/>
          </p:cNvSpPr>
          <p:nvPr>
            <p:ph type="title"/>
          </p:nvPr>
        </p:nvSpPr>
        <p:spPr/>
        <p:txBody>
          <a:bodyPr/>
          <a:lstStyle/>
          <a:p>
            <a:r>
              <a:rPr lang="en-GB" dirty="0" smtClean="0"/>
              <a:t>Opportunity</a:t>
            </a:r>
            <a:endParaRPr lang="en-GB" dirty="0"/>
          </a:p>
        </p:txBody>
      </p:sp>
      <p:sp>
        <p:nvSpPr>
          <p:cNvPr id="6" name="Date Placeholder 5"/>
          <p:cNvSpPr>
            <a:spLocks noGrp="1"/>
          </p:cNvSpPr>
          <p:nvPr>
            <p:ph type="dt" sz="half" idx="10"/>
          </p:nvPr>
        </p:nvSpPr>
        <p:spPr>
          <a:xfrm>
            <a:off x="5163672" y="6250164"/>
            <a:ext cx="3786690" cy="365125"/>
          </a:xfrm>
        </p:spPr>
        <p:txBody>
          <a:bodyPr/>
          <a:lstStyle/>
          <a:p>
            <a:fld id="{96FDB981-6109-4CDD-8A72-0531C5339FA1}" type="datetime1">
              <a:rPr lang="en-GB" smtClean="0"/>
              <a:t>07/06/2013</a:t>
            </a:fld>
            <a:endParaRPr lang="en-GB"/>
          </a:p>
        </p:txBody>
      </p:sp>
      <p:sp>
        <p:nvSpPr>
          <p:cNvPr id="7" name="Footer Placeholder 6"/>
          <p:cNvSpPr>
            <a:spLocks noGrp="1"/>
          </p:cNvSpPr>
          <p:nvPr>
            <p:ph type="ftr" sz="quarter" idx="11"/>
          </p:nvPr>
        </p:nvSpPr>
        <p:spPr>
          <a:xfrm>
            <a:off x="193638" y="6250164"/>
            <a:ext cx="3786691" cy="365125"/>
          </a:xfrm>
        </p:spPr>
        <p:txBody>
          <a:bodyPr/>
          <a:lstStyle/>
          <a:p>
            <a:r>
              <a:rPr lang="en-US" b="1" i="1" cap="all" smtClean="0">
                <a:solidFill>
                  <a:srgbClr val="7030A0"/>
                </a:solidFill>
                <a:effectLst>
                  <a:reflection blurRad="12700" stA="28000" endPos="45000" dist="1003" dir="5400000" sy="-100000" algn="bl"/>
                </a:effectLst>
              </a:rPr>
              <a:t>PFP</a:t>
            </a:r>
            <a:r>
              <a:rPr lang="en-US" b="1" i="1" cap="all" smtClean="0">
                <a:effectLst>
                  <a:reflection blurRad="12700" stA="28000" endPos="45000" dist="1003" dir="5400000" sy="-100000" algn="bl"/>
                </a:effectLst>
              </a:rPr>
              <a:t> </a:t>
            </a:r>
            <a:r>
              <a:rPr lang="en-US" smtClean="0"/>
              <a:t>| </a:t>
            </a:r>
            <a:r>
              <a:rPr lang="en-US" b="1" smtClean="0">
                <a:solidFill>
                  <a:srgbClr val="7030A0"/>
                </a:solidFill>
                <a:effectLst>
                  <a:outerShdw blurRad="41275" dist="12700" dir="12000000" algn="tl">
                    <a:srgbClr val="000000">
                      <a:alpha val="40000"/>
                    </a:srgbClr>
                  </a:outerShdw>
                </a:effectLst>
              </a:rPr>
              <a:t>Property Fund Partners Ltd</a:t>
            </a:r>
            <a:endParaRPr lang="en-GB" dirty="0"/>
          </a:p>
        </p:txBody>
      </p:sp>
    </p:spTree>
    <p:extLst>
      <p:ext uri="{BB962C8B-B14F-4D97-AF65-F5344CB8AC3E}">
        <p14:creationId xmlns:p14="http://schemas.microsoft.com/office/powerpoint/2010/main" val="2013402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4784"/>
            <a:ext cx="8640959" cy="4896544"/>
          </a:xfrm>
        </p:spPr>
        <p:txBody>
          <a:bodyPr>
            <a:noAutofit/>
          </a:bodyPr>
          <a:lstStyle/>
          <a:p>
            <a:r>
              <a:rPr lang="en-GB" sz="2000" b="1" dirty="0"/>
              <a:t>UK Planning system already supports PV panel installations and local Authorities are encouraged to support Green Energy projects in the National </a:t>
            </a:r>
            <a:r>
              <a:rPr lang="en-GB" sz="2000" b="1" dirty="0" smtClean="0"/>
              <a:t>Planning Policy </a:t>
            </a:r>
            <a:r>
              <a:rPr lang="en-GB" sz="2000" b="1" dirty="0"/>
              <a:t>Framework </a:t>
            </a:r>
            <a:r>
              <a:rPr lang="en-GB" sz="2000" b="1" dirty="0" smtClean="0"/>
              <a:t>(NPPF) published </a:t>
            </a:r>
            <a:r>
              <a:rPr lang="en-GB" sz="2000" b="1" dirty="0"/>
              <a:t>in 2012</a:t>
            </a:r>
            <a:r>
              <a:rPr lang="en-GB" sz="2000" dirty="0"/>
              <a:t>. </a:t>
            </a:r>
            <a:endParaRPr lang="en-GB" sz="2000" dirty="0" smtClean="0"/>
          </a:p>
          <a:p>
            <a:pPr marL="0" indent="0" algn="ctr">
              <a:buNone/>
            </a:pPr>
            <a:r>
              <a:rPr lang="en-GB" sz="2000" b="1" i="1" dirty="0" smtClean="0">
                <a:solidFill>
                  <a:schemeClr val="accent3">
                    <a:lumMod val="50000"/>
                  </a:schemeClr>
                </a:solidFill>
              </a:rPr>
              <a:t>“</a:t>
            </a:r>
            <a:r>
              <a:rPr lang="en-GB" sz="2000" b="1" i="1" dirty="0">
                <a:solidFill>
                  <a:schemeClr val="accent3">
                    <a:lumMod val="50000"/>
                  </a:schemeClr>
                </a:solidFill>
              </a:rPr>
              <a:t>when located in the Green Belt, elements of many renewable energy projects will comprise inappropriate development. In such cases developers will need to demonstrate very special circumstances if projects are to proceed.  Such very special circumstances may include the wider environmental benefits associated with increased production of energy from renewable sources</a:t>
            </a:r>
            <a:r>
              <a:rPr lang="en-GB" sz="2000" b="1" i="1" dirty="0" smtClean="0">
                <a:solidFill>
                  <a:schemeClr val="accent3">
                    <a:lumMod val="50000"/>
                  </a:schemeClr>
                </a:solidFill>
              </a:rPr>
              <a:t>” </a:t>
            </a:r>
            <a:br>
              <a:rPr lang="en-GB" sz="2000" b="1" i="1" dirty="0" smtClean="0">
                <a:solidFill>
                  <a:schemeClr val="accent3">
                    <a:lumMod val="50000"/>
                  </a:schemeClr>
                </a:solidFill>
              </a:rPr>
            </a:br>
            <a:r>
              <a:rPr lang="en-GB" sz="2000" b="1" i="1" dirty="0" smtClean="0">
                <a:solidFill>
                  <a:schemeClr val="accent3">
                    <a:lumMod val="50000"/>
                  </a:schemeClr>
                </a:solidFill>
              </a:rPr>
              <a:t>- </a:t>
            </a:r>
            <a:r>
              <a:rPr lang="en-GB" sz="2000" b="1" i="1" dirty="0">
                <a:solidFill>
                  <a:schemeClr val="accent3">
                    <a:lumMod val="50000"/>
                  </a:schemeClr>
                </a:solidFill>
              </a:rPr>
              <a:t>clause </a:t>
            </a:r>
            <a:r>
              <a:rPr lang="en-GB" sz="2000" b="1" i="1" dirty="0" smtClean="0">
                <a:solidFill>
                  <a:schemeClr val="accent3">
                    <a:lumMod val="50000"/>
                  </a:schemeClr>
                </a:solidFill>
              </a:rPr>
              <a:t>91, page 21 NPPF</a:t>
            </a:r>
            <a:endParaRPr lang="en-GB" sz="2000" b="1" i="1" dirty="0">
              <a:solidFill>
                <a:schemeClr val="accent3">
                  <a:lumMod val="50000"/>
                </a:schemeClr>
              </a:solidFill>
            </a:endParaRPr>
          </a:p>
          <a:p>
            <a:r>
              <a:rPr lang="en-GB" sz="2000" dirty="0" smtClean="0"/>
              <a:t>FIT </a:t>
            </a:r>
            <a:r>
              <a:rPr lang="en-GB" sz="2000" dirty="0"/>
              <a:t>contracts </a:t>
            </a:r>
            <a:r>
              <a:rPr lang="en-GB" sz="2000" dirty="0" smtClean="0"/>
              <a:t>will be for </a:t>
            </a:r>
            <a:r>
              <a:rPr lang="en-GB" sz="2000" dirty="0"/>
              <a:t>20 years with annual inflation increases in </a:t>
            </a:r>
            <a:r>
              <a:rPr lang="en-GB" sz="2000" dirty="0" smtClean="0"/>
              <a:t>tariff</a:t>
            </a:r>
          </a:p>
          <a:p>
            <a:r>
              <a:rPr lang="en-GB" sz="2000" dirty="0" smtClean="0"/>
              <a:t>The Government want to see 20 GW generated from Solar Energy by 2020, a 10 fold increase!</a:t>
            </a:r>
          </a:p>
          <a:p>
            <a:r>
              <a:rPr lang="en-GB" sz="2000" b="1" i="1" dirty="0" smtClean="0">
                <a:solidFill>
                  <a:srgbClr val="FF0000"/>
                </a:solidFill>
              </a:rPr>
              <a:t>“Solar is now on a firm footing to build deployment and a ‘go to’ solution for energy generation” </a:t>
            </a:r>
            <a:r>
              <a:rPr lang="en-GB" sz="2000" dirty="0" smtClean="0"/>
              <a:t>– Greg Barker </a:t>
            </a:r>
            <a:r>
              <a:rPr lang="en-GB" sz="1400" dirty="0" smtClean="0"/>
              <a:t>(Minister for Energy and Climate Change)</a:t>
            </a:r>
            <a:r>
              <a:rPr lang="en-GB" sz="2000" dirty="0" smtClean="0"/>
              <a:t> statement at the opening of the National Solar Centre in Jan 2013</a:t>
            </a:r>
            <a:endParaRPr lang="en-GB" sz="2000" dirty="0"/>
          </a:p>
        </p:txBody>
      </p:sp>
      <p:sp>
        <p:nvSpPr>
          <p:cNvPr id="3" name="Title 2"/>
          <p:cNvSpPr>
            <a:spLocks noGrp="1"/>
          </p:cNvSpPr>
          <p:nvPr>
            <p:ph type="title"/>
          </p:nvPr>
        </p:nvSpPr>
        <p:spPr/>
        <p:txBody>
          <a:bodyPr/>
          <a:lstStyle/>
          <a:p>
            <a:r>
              <a:rPr lang="en-GB" dirty="0" smtClean="0"/>
              <a:t>Opportunity (2)</a:t>
            </a:r>
            <a:endParaRPr lang="en-GB" dirty="0"/>
          </a:p>
        </p:txBody>
      </p:sp>
      <p:sp>
        <p:nvSpPr>
          <p:cNvPr id="6" name="Date Placeholder 5"/>
          <p:cNvSpPr>
            <a:spLocks noGrp="1"/>
          </p:cNvSpPr>
          <p:nvPr>
            <p:ph type="dt" sz="half" idx="10"/>
          </p:nvPr>
        </p:nvSpPr>
        <p:spPr>
          <a:xfrm>
            <a:off x="5163672" y="6250164"/>
            <a:ext cx="3786690" cy="365125"/>
          </a:xfrm>
        </p:spPr>
        <p:txBody>
          <a:bodyPr/>
          <a:lstStyle/>
          <a:p>
            <a:fld id="{96FDB981-6109-4CDD-8A72-0531C5339FA1}" type="datetime1">
              <a:rPr lang="en-GB" smtClean="0"/>
              <a:t>07/06/2013</a:t>
            </a:fld>
            <a:endParaRPr lang="en-GB"/>
          </a:p>
        </p:txBody>
      </p:sp>
      <p:sp>
        <p:nvSpPr>
          <p:cNvPr id="7" name="Footer Placeholder 6"/>
          <p:cNvSpPr>
            <a:spLocks noGrp="1"/>
          </p:cNvSpPr>
          <p:nvPr>
            <p:ph type="ftr" sz="quarter" idx="11"/>
          </p:nvPr>
        </p:nvSpPr>
        <p:spPr>
          <a:xfrm>
            <a:off x="193638" y="6250164"/>
            <a:ext cx="3786691" cy="365125"/>
          </a:xfrm>
        </p:spPr>
        <p:txBody>
          <a:bodyPr/>
          <a:lstStyle/>
          <a:p>
            <a:r>
              <a:rPr lang="en-US" b="1" i="1" cap="all" smtClean="0">
                <a:solidFill>
                  <a:srgbClr val="7030A0"/>
                </a:solidFill>
                <a:effectLst>
                  <a:reflection blurRad="12700" stA="28000" endPos="45000" dist="1003" dir="5400000" sy="-100000" algn="bl"/>
                </a:effectLst>
              </a:rPr>
              <a:t>PFP</a:t>
            </a:r>
            <a:r>
              <a:rPr lang="en-US" b="1" i="1" cap="all" smtClean="0">
                <a:effectLst>
                  <a:reflection blurRad="12700" stA="28000" endPos="45000" dist="1003" dir="5400000" sy="-100000" algn="bl"/>
                </a:effectLst>
              </a:rPr>
              <a:t> </a:t>
            </a:r>
            <a:r>
              <a:rPr lang="en-US" smtClean="0"/>
              <a:t>| </a:t>
            </a:r>
            <a:r>
              <a:rPr lang="en-US" b="1" smtClean="0">
                <a:solidFill>
                  <a:srgbClr val="7030A0"/>
                </a:solidFill>
                <a:effectLst>
                  <a:outerShdw blurRad="41275" dist="12700" dir="12000000" algn="tl">
                    <a:srgbClr val="000000">
                      <a:alpha val="40000"/>
                    </a:srgbClr>
                  </a:outerShdw>
                </a:effectLst>
              </a:rPr>
              <a:t>Property Fund Partners Ltd</a:t>
            </a:r>
            <a:endParaRPr lang="en-GB" dirty="0"/>
          </a:p>
        </p:txBody>
      </p:sp>
    </p:spTree>
    <p:extLst>
      <p:ext uri="{BB962C8B-B14F-4D97-AF65-F5344CB8AC3E}">
        <p14:creationId xmlns:p14="http://schemas.microsoft.com/office/powerpoint/2010/main" val="1001356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2420888"/>
            <a:ext cx="8496943" cy="3744416"/>
          </a:xfrm>
        </p:spPr>
        <p:txBody>
          <a:bodyPr>
            <a:normAutofit/>
          </a:bodyPr>
          <a:lstStyle/>
          <a:p>
            <a:r>
              <a:rPr lang="en-GB" b="1" dirty="0" smtClean="0"/>
              <a:t>An Offshore and Onshore structure will be developed to meet the requirements of a range of investors</a:t>
            </a:r>
          </a:p>
          <a:p>
            <a:r>
              <a:rPr lang="en-GB" dirty="0" smtClean="0"/>
              <a:t>The Onshore vehicle will seek to maximise returns utilising the current capital allowances available in the sector and repay initial investment within 2 years and an </a:t>
            </a:r>
            <a:r>
              <a:rPr lang="en-GB" dirty="0" err="1" smtClean="0"/>
              <a:t>ongoing</a:t>
            </a:r>
            <a:r>
              <a:rPr lang="en-GB" dirty="0" smtClean="0"/>
              <a:t> return thereafter, tax free, for a further 18 years.</a:t>
            </a:r>
          </a:p>
          <a:p>
            <a:r>
              <a:rPr lang="en-GB" dirty="0" smtClean="0"/>
              <a:t>The Offshore vehicle will target smaller portfolios of sites and therefore levels of equity investment and offer a shorter investment horizon of c. 4 years</a:t>
            </a:r>
            <a:endParaRPr lang="en-GB" dirty="0"/>
          </a:p>
        </p:txBody>
      </p:sp>
      <p:sp>
        <p:nvSpPr>
          <p:cNvPr id="3" name="Title 2"/>
          <p:cNvSpPr>
            <a:spLocks noGrp="1"/>
          </p:cNvSpPr>
          <p:nvPr>
            <p:ph type="title"/>
          </p:nvPr>
        </p:nvSpPr>
        <p:spPr/>
        <p:txBody>
          <a:bodyPr/>
          <a:lstStyle/>
          <a:p>
            <a:r>
              <a:rPr lang="en-GB" dirty="0" smtClean="0"/>
              <a:t>Structure</a:t>
            </a:r>
            <a:endParaRPr lang="en-GB" dirty="0"/>
          </a:p>
        </p:txBody>
      </p:sp>
      <p:sp>
        <p:nvSpPr>
          <p:cNvPr id="6" name="Date Placeholder 5"/>
          <p:cNvSpPr>
            <a:spLocks noGrp="1"/>
          </p:cNvSpPr>
          <p:nvPr>
            <p:ph type="dt" sz="half" idx="10"/>
          </p:nvPr>
        </p:nvSpPr>
        <p:spPr>
          <a:xfrm>
            <a:off x="5163672" y="6250164"/>
            <a:ext cx="3786690" cy="365125"/>
          </a:xfrm>
        </p:spPr>
        <p:txBody>
          <a:bodyPr/>
          <a:lstStyle/>
          <a:p>
            <a:fld id="{96FDB981-6109-4CDD-8A72-0531C5339FA1}" type="datetime1">
              <a:rPr lang="en-GB" smtClean="0"/>
              <a:t>07/06/2013</a:t>
            </a:fld>
            <a:endParaRPr lang="en-GB"/>
          </a:p>
        </p:txBody>
      </p:sp>
      <p:sp>
        <p:nvSpPr>
          <p:cNvPr id="7" name="Footer Placeholder 6"/>
          <p:cNvSpPr>
            <a:spLocks noGrp="1"/>
          </p:cNvSpPr>
          <p:nvPr>
            <p:ph type="ftr" sz="quarter" idx="11"/>
          </p:nvPr>
        </p:nvSpPr>
        <p:spPr>
          <a:xfrm>
            <a:off x="193638" y="6250164"/>
            <a:ext cx="3786691" cy="365125"/>
          </a:xfrm>
        </p:spPr>
        <p:txBody>
          <a:bodyPr/>
          <a:lstStyle/>
          <a:p>
            <a:r>
              <a:rPr lang="en-US" b="1" i="1" cap="all" smtClean="0">
                <a:solidFill>
                  <a:srgbClr val="7030A0"/>
                </a:solidFill>
                <a:effectLst>
                  <a:reflection blurRad="12700" stA="28000" endPos="45000" dist="1003" dir="5400000" sy="-100000" algn="bl"/>
                </a:effectLst>
              </a:rPr>
              <a:t>PFP</a:t>
            </a:r>
            <a:r>
              <a:rPr lang="en-US" b="1" i="1" cap="all" smtClean="0">
                <a:effectLst>
                  <a:reflection blurRad="12700" stA="28000" endPos="45000" dist="1003" dir="5400000" sy="-100000" algn="bl"/>
                </a:effectLst>
              </a:rPr>
              <a:t> </a:t>
            </a:r>
            <a:r>
              <a:rPr lang="en-US" smtClean="0"/>
              <a:t>| </a:t>
            </a:r>
            <a:r>
              <a:rPr lang="en-US" b="1" smtClean="0">
                <a:solidFill>
                  <a:srgbClr val="7030A0"/>
                </a:solidFill>
                <a:effectLst>
                  <a:outerShdw blurRad="41275" dist="12700" dir="12000000" algn="tl">
                    <a:srgbClr val="000000">
                      <a:alpha val="40000"/>
                    </a:srgbClr>
                  </a:outerShdw>
                </a:effectLst>
              </a:rPr>
              <a:t>Property Fund Partners Ltd</a:t>
            </a:r>
            <a:endParaRPr lang="en-GB" dirty="0"/>
          </a:p>
        </p:txBody>
      </p:sp>
    </p:spTree>
    <p:extLst>
      <p:ext uri="{BB962C8B-B14F-4D97-AF65-F5344CB8AC3E}">
        <p14:creationId xmlns:p14="http://schemas.microsoft.com/office/powerpoint/2010/main" val="1701300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p:cNvCxnSpPr>
            <a:stCxn id="9" idx="2"/>
            <a:endCxn id="16" idx="0"/>
          </p:cNvCxnSpPr>
          <p:nvPr/>
        </p:nvCxnSpPr>
        <p:spPr>
          <a:xfrm>
            <a:off x="3671900" y="3302408"/>
            <a:ext cx="14961" cy="16666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7" idx="0"/>
          </p:cNvCxnSpPr>
          <p:nvPr/>
        </p:nvCxnSpPr>
        <p:spPr>
          <a:xfrm>
            <a:off x="5940152" y="3302407"/>
            <a:ext cx="0" cy="16572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8" idx="0"/>
          </p:cNvCxnSpPr>
          <p:nvPr/>
        </p:nvCxnSpPr>
        <p:spPr>
          <a:xfrm flipH="1">
            <a:off x="7925130" y="3992545"/>
            <a:ext cx="11953" cy="9957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2"/>
            <a:endCxn id="6" idx="0"/>
          </p:cNvCxnSpPr>
          <p:nvPr/>
        </p:nvCxnSpPr>
        <p:spPr>
          <a:xfrm flipH="1">
            <a:off x="1289227" y="3025409"/>
            <a:ext cx="14138" cy="193427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Management Team</a:t>
            </a:r>
            <a:endParaRPr lang="en-GB" dirty="0"/>
          </a:p>
        </p:txBody>
      </p:sp>
      <p:sp>
        <p:nvSpPr>
          <p:cNvPr id="3" name="Date Placeholder 2"/>
          <p:cNvSpPr>
            <a:spLocks noGrp="1"/>
          </p:cNvSpPr>
          <p:nvPr>
            <p:ph type="dt" sz="half" idx="10"/>
          </p:nvPr>
        </p:nvSpPr>
        <p:spPr>
          <a:xfrm>
            <a:off x="5208451" y="6196916"/>
            <a:ext cx="3786690" cy="365125"/>
          </a:xfrm>
        </p:spPr>
        <p:txBody>
          <a:bodyPr/>
          <a:lstStyle/>
          <a:p>
            <a:fld id="{FC78B621-2F26-44F9-903E-6FA6EC6E25C6}" type="datetime1">
              <a:rPr lang="en-GB" smtClean="0"/>
              <a:t>07/06/2013</a:t>
            </a:fld>
            <a:endParaRPr lang="en-GB" dirty="0"/>
          </a:p>
        </p:txBody>
      </p:sp>
      <p:sp>
        <p:nvSpPr>
          <p:cNvPr id="4" name="Footer Placeholder 3"/>
          <p:cNvSpPr>
            <a:spLocks noGrp="1"/>
          </p:cNvSpPr>
          <p:nvPr>
            <p:ph type="ftr" sz="quarter" idx="11"/>
          </p:nvPr>
        </p:nvSpPr>
        <p:spPr/>
        <p:txBody>
          <a:bodyPr/>
          <a:lstStyle/>
          <a:p>
            <a:r>
              <a:rPr lang="en-US" b="1" i="1" cap="all" dirty="0" smtClean="0">
                <a:solidFill>
                  <a:srgbClr val="7030A0"/>
                </a:solidFill>
                <a:effectLst>
                  <a:reflection blurRad="12700" stA="28000" endPos="45000" dist="1003" dir="5400000" sy="-100000" algn="bl"/>
                </a:effectLst>
              </a:rPr>
              <a:t>PFP</a:t>
            </a:r>
            <a:r>
              <a:rPr lang="en-US" b="1" i="1" cap="all" dirty="0" smtClean="0">
                <a:effectLst>
                  <a:reflection blurRad="12700" stA="28000" endPos="45000" dist="1003" dir="5400000" sy="-100000" algn="bl"/>
                </a:effectLst>
              </a:rPr>
              <a:t> </a:t>
            </a:r>
            <a:r>
              <a:rPr lang="en-US" dirty="0" smtClean="0"/>
              <a:t>| </a:t>
            </a:r>
            <a:r>
              <a:rPr lang="en-US" b="1" dirty="0" smtClean="0">
                <a:solidFill>
                  <a:srgbClr val="7030A0"/>
                </a:solidFill>
                <a:effectLst>
                  <a:outerShdw blurRad="41275" dist="12700" dir="12000000" algn="tl">
                    <a:srgbClr val="000000">
                      <a:alpha val="40000"/>
                    </a:srgbClr>
                  </a:outerShdw>
                </a:effectLst>
              </a:rPr>
              <a:t>Property Fund Partners Ltd</a:t>
            </a:r>
            <a:endParaRPr lang="en-GB" dirty="0"/>
          </a:p>
        </p:txBody>
      </p:sp>
      <p:sp>
        <p:nvSpPr>
          <p:cNvPr id="6" name="TextBox 5"/>
          <p:cNvSpPr txBox="1"/>
          <p:nvPr/>
        </p:nvSpPr>
        <p:spPr>
          <a:xfrm>
            <a:off x="209107" y="4959681"/>
            <a:ext cx="2160240"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smtClean="0"/>
              <a:t>Land Agents</a:t>
            </a:r>
          </a:p>
          <a:p>
            <a:pPr algn="ctr"/>
            <a:r>
              <a:rPr lang="en-GB" dirty="0" smtClean="0"/>
              <a:t>Planning &amp; Development  Consultants</a:t>
            </a:r>
            <a:endParaRPr lang="en-GB" dirty="0"/>
          </a:p>
        </p:txBody>
      </p:sp>
      <p:sp>
        <p:nvSpPr>
          <p:cNvPr id="8" name="TextBox 7"/>
          <p:cNvSpPr txBox="1"/>
          <p:nvPr/>
        </p:nvSpPr>
        <p:spPr>
          <a:xfrm>
            <a:off x="323528" y="2656077"/>
            <a:ext cx="1959674" cy="369332"/>
          </a:xfrm>
          <a:prstGeom prst="rect">
            <a:avLst/>
          </a:prstGeom>
          <a:solidFill>
            <a:schemeClr val="accent6">
              <a:lumMod val="20000"/>
              <a:lumOff val="80000"/>
            </a:schemeClr>
          </a:solidFill>
          <a:ln w="12700">
            <a:solidFill>
              <a:schemeClr val="tx1"/>
            </a:solidFill>
          </a:ln>
        </p:spPr>
        <p:txBody>
          <a:bodyPr wrap="square" rtlCol="0">
            <a:spAutoFit/>
          </a:bodyPr>
          <a:lstStyle/>
          <a:p>
            <a:pPr algn="ctr"/>
            <a:r>
              <a:rPr lang="en-GB" dirty="0" smtClean="0"/>
              <a:t>Site Procurement</a:t>
            </a:r>
            <a:endParaRPr lang="en-GB" dirty="0"/>
          </a:p>
        </p:txBody>
      </p:sp>
      <p:sp>
        <p:nvSpPr>
          <p:cNvPr id="9" name="TextBox 8"/>
          <p:cNvSpPr txBox="1"/>
          <p:nvPr/>
        </p:nvSpPr>
        <p:spPr>
          <a:xfrm>
            <a:off x="2771800" y="2656077"/>
            <a:ext cx="1800200" cy="646331"/>
          </a:xfrm>
          <a:prstGeom prst="rect">
            <a:avLst/>
          </a:prstGeom>
          <a:solidFill>
            <a:schemeClr val="accent6">
              <a:lumMod val="20000"/>
              <a:lumOff val="80000"/>
            </a:schemeClr>
          </a:solidFill>
          <a:ln w="12700">
            <a:solidFill>
              <a:schemeClr val="tx1"/>
            </a:solidFill>
          </a:ln>
        </p:spPr>
        <p:txBody>
          <a:bodyPr wrap="square" rtlCol="0">
            <a:spAutoFit/>
          </a:bodyPr>
          <a:lstStyle/>
          <a:p>
            <a:pPr algn="ctr"/>
            <a:r>
              <a:rPr lang="en-GB" dirty="0" smtClean="0"/>
              <a:t>Project Management</a:t>
            </a:r>
            <a:endParaRPr lang="en-GB" dirty="0"/>
          </a:p>
        </p:txBody>
      </p:sp>
      <p:sp>
        <p:nvSpPr>
          <p:cNvPr id="11" name="TextBox 10"/>
          <p:cNvSpPr txBox="1"/>
          <p:nvPr/>
        </p:nvSpPr>
        <p:spPr>
          <a:xfrm>
            <a:off x="5040052" y="2656080"/>
            <a:ext cx="1800200" cy="646331"/>
          </a:xfrm>
          <a:prstGeom prst="rect">
            <a:avLst/>
          </a:prstGeom>
          <a:solidFill>
            <a:schemeClr val="accent6">
              <a:lumMod val="20000"/>
              <a:lumOff val="80000"/>
            </a:schemeClr>
          </a:solidFill>
          <a:ln w="12700">
            <a:solidFill>
              <a:schemeClr val="tx1"/>
            </a:solidFill>
          </a:ln>
        </p:spPr>
        <p:txBody>
          <a:bodyPr wrap="square" rtlCol="0">
            <a:spAutoFit/>
          </a:bodyPr>
          <a:lstStyle/>
          <a:p>
            <a:pPr algn="ctr"/>
            <a:r>
              <a:rPr lang="en-GB" dirty="0" smtClean="0"/>
              <a:t>Investment  &amp; Administration</a:t>
            </a:r>
            <a:endParaRPr lang="en-GB" b="1" dirty="0"/>
          </a:p>
        </p:txBody>
      </p:sp>
      <p:sp>
        <p:nvSpPr>
          <p:cNvPr id="12" name="Oval 11"/>
          <p:cNvSpPr/>
          <p:nvPr/>
        </p:nvSpPr>
        <p:spPr>
          <a:xfrm>
            <a:off x="246954" y="3497742"/>
            <a:ext cx="216024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Barry Thorogood</a:t>
            </a:r>
            <a:endParaRPr lang="en-GB" dirty="0"/>
          </a:p>
        </p:txBody>
      </p:sp>
      <p:sp>
        <p:nvSpPr>
          <p:cNvPr id="13" name="Oval 12"/>
          <p:cNvSpPr/>
          <p:nvPr/>
        </p:nvSpPr>
        <p:spPr>
          <a:xfrm>
            <a:off x="7092280" y="3501008"/>
            <a:ext cx="1809716"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Jenny Brady</a:t>
            </a:r>
            <a:endParaRPr lang="en-GB" dirty="0"/>
          </a:p>
        </p:txBody>
      </p:sp>
      <p:sp>
        <p:nvSpPr>
          <p:cNvPr id="14" name="Oval 13"/>
          <p:cNvSpPr/>
          <p:nvPr/>
        </p:nvSpPr>
        <p:spPr>
          <a:xfrm>
            <a:off x="5004048" y="3497742"/>
            <a:ext cx="187220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Andrew Freeth</a:t>
            </a:r>
            <a:endParaRPr lang="en-GB" dirty="0"/>
          </a:p>
        </p:txBody>
      </p:sp>
      <p:sp>
        <p:nvSpPr>
          <p:cNvPr id="15" name="Oval 14"/>
          <p:cNvSpPr/>
          <p:nvPr/>
        </p:nvSpPr>
        <p:spPr>
          <a:xfrm>
            <a:off x="2528156" y="3497742"/>
            <a:ext cx="2160240"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Alan </a:t>
            </a:r>
            <a:r>
              <a:rPr lang="en-GB" dirty="0" smtClean="0"/>
              <a:t>McCarthy</a:t>
            </a:r>
            <a:endParaRPr lang="en-GB" dirty="0"/>
          </a:p>
        </p:txBody>
      </p:sp>
      <p:sp>
        <p:nvSpPr>
          <p:cNvPr id="16" name="TextBox 15"/>
          <p:cNvSpPr txBox="1"/>
          <p:nvPr/>
        </p:nvSpPr>
        <p:spPr>
          <a:xfrm>
            <a:off x="2441682" y="4969025"/>
            <a:ext cx="2490357" cy="92333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smtClean="0"/>
              <a:t>Feasibility &amp; Technical Implementation</a:t>
            </a:r>
          </a:p>
          <a:p>
            <a:pPr algn="ctr"/>
            <a:r>
              <a:rPr lang="en-GB" dirty="0" smtClean="0"/>
              <a:t>Contractor Liaison</a:t>
            </a:r>
            <a:endParaRPr lang="en-GB" dirty="0"/>
          </a:p>
        </p:txBody>
      </p:sp>
      <p:sp>
        <p:nvSpPr>
          <p:cNvPr id="17" name="TextBox 16"/>
          <p:cNvSpPr txBox="1"/>
          <p:nvPr/>
        </p:nvSpPr>
        <p:spPr>
          <a:xfrm>
            <a:off x="5040052" y="4959681"/>
            <a:ext cx="1800200" cy="92333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smtClean="0"/>
              <a:t>IFA Networks &amp; Agents</a:t>
            </a:r>
          </a:p>
          <a:p>
            <a:pPr algn="ctr"/>
            <a:r>
              <a:rPr lang="en-GB" dirty="0" smtClean="0"/>
              <a:t>Marketing</a:t>
            </a:r>
            <a:endParaRPr lang="en-GB" dirty="0"/>
          </a:p>
        </p:txBody>
      </p:sp>
      <p:sp>
        <p:nvSpPr>
          <p:cNvPr id="18" name="TextBox 17"/>
          <p:cNvSpPr txBox="1"/>
          <p:nvPr/>
        </p:nvSpPr>
        <p:spPr>
          <a:xfrm>
            <a:off x="6948264" y="4988264"/>
            <a:ext cx="1953732"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dirty="0" smtClean="0"/>
              <a:t>Investor Liaison</a:t>
            </a:r>
          </a:p>
          <a:p>
            <a:pPr algn="ctr"/>
            <a:r>
              <a:rPr lang="en-GB" dirty="0" smtClean="0"/>
              <a:t>Finance</a:t>
            </a:r>
          </a:p>
          <a:p>
            <a:pPr algn="ctr"/>
            <a:r>
              <a:rPr lang="en-GB" dirty="0" smtClean="0"/>
              <a:t>Admin &amp; CRM</a:t>
            </a:r>
          </a:p>
          <a:p>
            <a:pPr algn="ctr"/>
            <a:r>
              <a:rPr lang="en-GB" dirty="0" smtClean="0"/>
              <a:t>IT &amp;Website</a:t>
            </a:r>
          </a:p>
        </p:txBody>
      </p:sp>
      <p:sp>
        <p:nvSpPr>
          <p:cNvPr id="19" name="TextBox 18"/>
          <p:cNvSpPr txBox="1"/>
          <p:nvPr/>
        </p:nvSpPr>
        <p:spPr>
          <a:xfrm>
            <a:off x="323528" y="2132856"/>
            <a:ext cx="6624736"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GB" sz="2800" b="1" dirty="0" smtClean="0">
                <a:solidFill>
                  <a:srgbClr val="7030A0"/>
                </a:solidFill>
              </a:rPr>
              <a:t>EXECUTIVE BOARD</a:t>
            </a:r>
            <a:endParaRPr lang="en-GB" b="1" dirty="0"/>
          </a:p>
        </p:txBody>
      </p:sp>
      <p:cxnSp>
        <p:nvCxnSpPr>
          <p:cNvPr id="25" name="Straight Arrow Connector 24"/>
          <p:cNvCxnSpPr>
            <a:stCxn id="14" idx="6"/>
            <a:endCxn id="13" idx="2"/>
          </p:cNvCxnSpPr>
          <p:nvPr/>
        </p:nvCxnSpPr>
        <p:spPr>
          <a:xfrm>
            <a:off x="6876256" y="4109810"/>
            <a:ext cx="216024" cy="32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7857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14321</TotalTime>
  <Words>1848</Words>
  <Application>Microsoft Office PowerPoint</Application>
  <PresentationFormat>On-screen Show (4:3)</PresentationFormat>
  <Paragraphs>217</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Berlin Sans FB Demi</vt:lpstr>
      <vt:lpstr>Calibri</vt:lpstr>
      <vt:lpstr>Candara</vt:lpstr>
      <vt:lpstr>Symbol</vt:lpstr>
      <vt:lpstr>Waveform</vt:lpstr>
      <vt:lpstr>Custom Design</vt:lpstr>
      <vt:lpstr>Solar Fields UK Investment Opportunities</vt:lpstr>
      <vt:lpstr>Introduction</vt:lpstr>
      <vt:lpstr>Contents</vt:lpstr>
      <vt:lpstr>Aims &amp; Objectives</vt:lpstr>
      <vt:lpstr>Background</vt:lpstr>
      <vt:lpstr>Opportunity</vt:lpstr>
      <vt:lpstr>Opportunity (2)</vt:lpstr>
      <vt:lpstr>Structure</vt:lpstr>
      <vt:lpstr>Management Team</vt:lpstr>
      <vt:lpstr>Modus Operandi – 3 month cycle</vt:lpstr>
      <vt:lpstr>Operation (2)</vt:lpstr>
      <vt:lpstr>Operation (3)</vt:lpstr>
      <vt:lpstr>Operation (4)</vt:lpstr>
      <vt:lpstr>Benefits Analysis</vt:lpstr>
      <vt:lpstr>Future Growth Strategy</vt:lpstr>
      <vt:lpstr>Appendices</vt:lpstr>
      <vt:lpstr>PowerPoint Presentation</vt:lpstr>
      <vt:lpstr>PowerPoint Presentation</vt:lpstr>
      <vt:lpstr>PowerPoint Presentation</vt:lpstr>
      <vt:lpstr>Questions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Fields UK Fund</dc:title>
  <dc:creator>sarah freeth</dc:creator>
  <cp:lastModifiedBy>Dave</cp:lastModifiedBy>
  <cp:revision>53</cp:revision>
  <cp:lastPrinted>2013-01-22T16:35:21Z</cp:lastPrinted>
  <dcterms:created xsi:type="dcterms:W3CDTF">2013-01-18T13:31:13Z</dcterms:created>
  <dcterms:modified xsi:type="dcterms:W3CDTF">2013-06-07T12:34:53Z</dcterms:modified>
</cp:coreProperties>
</file>